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Source Sans 3" panose="020B0604020202020204" charset="0"/>
      <p:regular r:id="rId24"/>
      <p:bold r:id="rId25"/>
      <p:italic r:id="rId26"/>
      <p:boldItalic r:id="rId27"/>
    </p:embeddedFont>
    <p:embeddedFont>
      <p:font typeface="Source Sans 3 ExtraBold" panose="020B0604020202020204" charset="0"/>
      <p:bold r:id="rId28"/>
      <p:boldItalic r:id="rId29"/>
    </p:embeddedFont>
    <p:embeddedFont>
      <p:font typeface="Source Sans 3 Medium" panose="020B0604020202020204" charset="0"/>
      <p:regular r:id="rId30"/>
      <p:bold r:id="rId31"/>
      <p:italic r:id="rId32"/>
      <p:boldItalic r:id="rId33"/>
    </p:embeddedFont>
    <p:embeddedFont>
      <p:font typeface="Source Sans 3 SemiBold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A017D1B-A846-48D4-AF69-485286CE6B0B}">
  <a:tblStyle styleId="{2A017D1B-A846-48D4-AF69-485286CE6B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sh namole" userId="0d08b61086a37847" providerId="LiveId" clId="{69BCC463-AA24-4B25-B92C-E355220D665A}"/>
    <pc:docChg chg="modSld">
      <pc:chgData name="rosh namole" userId="0d08b61086a37847" providerId="LiveId" clId="{69BCC463-AA24-4B25-B92C-E355220D665A}" dt="2024-08-21T21:21:30.926" v="0" actId="20577"/>
      <pc:docMkLst>
        <pc:docMk/>
      </pc:docMkLst>
      <pc:sldChg chg="modSp mod">
        <pc:chgData name="rosh namole" userId="0d08b61086a37847" providerId="LiveId" clId="{69BCC463-AA24-4B25-B92C-E355220D665A}" dt="2024-08-21T21:21:30.926" v="0" actId="20577"/>
        <pc:sldMkLst>
          <pc:docMk/>
          <pc:sldMk cId="0" sldId="276"/>
        </pc:sldMkLst>
        <pc:spChg chg="mod">
          <ac:chgData name="rosh namole" userId="0d08b61086a37847" providerId="LiveId" clId="{69BCC463-AA24-4B25-B92C-E355220D665A}" dt="2024-08-21T21:21:30.926" v="0" actId="20577"/>
          <ac:spMkLst>
            <pc:docMk/>
            <pc:sldMk cId="0" sldId="276"/>
            <ac:spMk id="32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e8a3390662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2e8a3390662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Hi, everyone. This is Team 2.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I am Chia-Yu, alongside my colleagues Malaina &amp; Roshni.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We are going to proposed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</a:rPr>
              <a:t>a system integration solution 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to </a:t>
            </a:r>
            <a:r>
              <a:rPr lang="en-GB" u="sng">
                <a:solidFill>
                  <a:schemeClr val="dk1"/>
                </a:solidFill>
              </a:rPr>
              <a:t>enhance service quality</a:t>
            </a:r>
            <a:r>
              <a:rPr lang="en-GB">
                <a:solidFill>
                  <a:schemeClr val="dk1"/>
                </a:solidFill>
              </a:rPr>
              <a:t> &amp;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dk1"/>
                </a:solidFill>
              </a:rPr>
              <a:t>operational efficiency </a:t>
            </a:r>
            <a:endParaRPr u="sng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for Lidder Care.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e8a3390662_9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g2e8a3390662_9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e8a3390662_9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e8a3390662_9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e8a3390662_3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e8a3390662_3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e89ffc1d3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e89ffc1d3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e88211c6b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e88211c6b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e8a3390662_2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e8a3390662_2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153609ae2d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153609ae2d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e8a3390662_2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e8a3390662_2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e8a3390662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e8a3390662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e8a3390662_3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e8a3390662_3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e89ffc1d3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e89ffc1d3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153609ae2d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153609ae2d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153609ae2d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153609ae2d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Hi, everyone. This is Team 2.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I am Chia-Yu, alongside my colleagues Malaina &amp; Roshni.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We are going to proposed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</a:rPr>
              <a:t>a system integration solution 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to </a:t>
            </a:r>
            <a:r>
              <a:rPr lang="en-GB" u="sng">
                <a:solidFill>
                  <a:schemeClr val="dk1"/>
                </a:solidFill>
              </a:rPr>
              <a:t>enhance service quality</a:t>
            </a:r>
            <a:r>
              <a:rPr lang="en-GB">
                <a:solidFill>
                  <a:schemeClr val="dk1"/>
                </a:solidFill>
              </a:rPr>
              <a:t> &amp;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dk1"/>
                </a:solidFill>
              </a:rPr>
              <a:t>operational efficiency </a:t>
            </a:r>
            <a:endParaRPr u="sng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for Lidder Care.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e8a3390662_9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g2e8a3390662_9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Here, we gonna divide our proposal into 3 parts, 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Project Recap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System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Conclusion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dive in!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8a3390662_9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g2e8a3390662_9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e8a3390662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g2e8a3390662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e8a3390662_9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e8a3390662_9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put the scope of this project in one sentence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with the proposed short to long term strategy for Lidder Care: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e8a3390662_9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2e8a3390662_9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e8a3390662_9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g2e8a3390662_9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e8a3390662_9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g2e8a3390662_9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0" name="Google Shape;2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18599" y="147750"/>
            <a:ext cx="1264850" cy="430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/>
          <p:nvPr/>
        </p:nvSpPr>
        <p:spPr>
          <a:xfrm>
            <a:off x="3592500" y="4703625"/>
            <a:ext cx="5163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7E72A1"/>
                </a:solidFill>
              </a:rPr>
              <a:t>CCC_Team 2</a:t>
            </a:r>
            <a:endParaRPr sz="600">
              <a:solidFill>
                <a:srgbClr val="7E72A1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95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 amt="76000"/>
          </a:blip>
          <a:srcRect l="67433" b="49705"/>
          <a:stretch/>
        </p:blipFill>
        <p:spPr>
          <a:xfrm>
            <a:off x="7549649" y="1989513"/>
            <a:ext cx="1282649" cy="131687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311700" y="17676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Systems Integration Proposal</a:t>
            </a:r>
            <a:endParaRPr sz="4800">
              <a:latin typeface="Source Sans 3 SemiBold"/>
              <a:ea typeface="Source Sans 3 SemiBold"/>
              <a:cs typeface="Source Sans 3 SemiBold"/>
              <a:sym typeface="Source Sans 3 SemiBold"/>
            </a:endParaRP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311700" y="2560275"/>
            <a:ext cx="71883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28">
                <a:solidFill>
                  <a:srgbClr val="7E72A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Enhancing Service Quality, Operational Efficiency</a:t>
            </a:r>
            <a:endParaRPr sz="1500">
              <a:solidFill>
                <a:srgbClr val="7E72A1"/>
              </a:solidFill>
              <a:latin typeface="Source Sans 3 SemiBold"/>
              <a:ea typeface="Source Sans 3 SemiBold"/>
              <a:cs typeface="Source Sans 3 SemiBold"/>
              <a:sym typeface="Source Sans 3 SemiBold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404400" y="3335663"/>
            <a:ext cx="26967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b="1">
                <a:solidFill>
                  <a:srgbClr val="130728"/>
                </a:solidFill>
              </a:rPr>
              <a:t>Lidder Care: Team 2</a:t>
            </a:r>
            <a:endParaRPr sz="1300" b="1">
              <a:solidFill>
                <a:srgbClr val="130728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</a:rPr>
              <a:t>Malaina Menezes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</a:rPr>
              <a:t>Chia-Yu Huang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</a:rPr>
              <a:t>Roshni Namole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400" y="898500"/>
            <a:ext cx="2554500" cy="86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 rotWithShape="1">
          <a:blip r:embed="rId3">
            <a:alphaModFix amt="76000"/>
          </a:blip>
          <a:srcRect t="49705"/>
          <a:stretch/>
        </p:blipFill>
        <p:spPr>
          <a:xfrm>
            <a:off x="4893750" y="3283228"/>
            <a:ext cx="3938549" cy="131687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/>
          <p:nvPr/>
        </p:nvSpPr>
        <p:spPr>
          <a:xfrm>
            <a:off x="7559325" y="642825"/>
            <a:ext cx="1263300" cy="12861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3"/>
          <p:cNvSpPr/>
          <p:nvPr/>
        </p:nvSpPr>
        <p:spPr>
          <a:xfrm>
            <a:off x="3552125" y="3298613"/>
            <a:ext cx="1263300" cy="12861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" name="Google Shape;64;p13"/>
          <p:cNvCxnSpPr/>
          <p:nvPr/>
        </p:nvCxnSpPr>
        <p:spPr>
          <a:xfrm>
            <a:off x="404400" y="1765250"/>
            <a:ext cx="55428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 b="1"/>
              <a:t>Proposed Systems</a:t>
            </a:r>
            <a:endParaRPr b="1"/>
          </a:p>
        </p:txBody>
      </p:sp>
      <p:sp>
        <p:nvSpPr>
          <p:cNvPr id="209" name="Google Shape;209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 b="1">
                <a:solidFill>
                  <a:schemeClr val="dk1"/>
                </a:solidFill>
              </a:rPr>
              <a:t>Ally</a:t>
            </a:r>
            <a:r>
              <a:rPr lang="en-GB" sz="1100">
                <a:solidFill>
                  <a:schemeClr val="dk1"/>
                </a:solidFill>
              </a:rPr>
              <a:t>: AI-powered Resident Monitoring</a:t>
            </a:r>
            <a:endParaRPr sz="110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 sz="1100">
                <a:solidFill>
                  <a:schemeClr val="dk1"/>
                </a:solidFill>
              </a:rPr>
              <a:t>Enhances safety, reduces falls, hospital visits, and improves sleep quality.</a:t>
            </a:r>
            <a:endParaRPr sz="110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 sz="1100">
                <a:solidFill>
                  <a:schemeClr val="dk1"/>
                </a:solidFill>
              </a:rPr>
              <a:t>Optimizes resource allocation for improved health outcomes.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 b="1">
                <a:solidFill>
                  <a:schemeClr val="dk1"/>
                </a:solidFill>
              </a:rPr>
              <a:t>Visier People</a:t>
            </a:r>
            <a:r>
              <a:rPr lang="en-GB" sz="1100">
                <a:solidFill>
                  <a:schemeClr val="dk1"/>
                </a:solidFill>
              </a:rPr>
              <a:t>: Workforce Analytics Platform</a:t>
            </a:r>
            <a:endParaRPr sz="110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 sz="1100">
                <a:solidFill>
                  <a:schemeClr val="dk1"/>
                </a:solidFill>
              </a:rPr>
              <a:t>Provides data-driven insights for efficient staffing and cost management.</a:t>
            </a:r>
            <a:endParaRPr sz="110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 sz="1100">
                <a:solidFill>
                  <a:schemeClr val="dk1"/>
                </a:solidFill>
              </a:rPr>
              <a:t>Supports proactive retention and enhances staff engagement.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 b="1">
                <a:solidFill>
                  <a:schemeClr val="dk1"/>
                </a:solidFill>
              </a:rPr>
              <a:t>Nourish Care</a:t>
            </a:r>
            <a:r>
              <a:rPr lang="en-GB" sz="1100">
                <a:solidFill>
                  <a:schemeClr val="dk1"/>
                </a:solidFill>
              </a:rPr>
              <a:t>: Central Care Management</a:t>
            </a:r>
            <a:endParaRPr sz="110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 sz="1100">
                <a:solidFill>
                  <a:schemeClr val="dk1"/>
                </a:solidFill>
              </a:rPr>
              <a:t>Streamlines care coordination and documentation.</a:t>
            </a:r>
            <a:endParaRPr sz="110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 sz="1100">
                <a:solidFill>
                  <a:schemeClr val="dk1"/>
                </a:solidFill>
              </a:rPr>
              <a:t>Integrates with CRM for comprehensive client management.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sp>
        <p:nvSpPr>
          <p:cNvPr id="210" name="Google Shape;210;p2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b="1">
                <a:solidFill>
                  <a:schemeClr val="dk1"/>
                </a:solidFill>
              </a:rPr>
              <a:t>Benefits: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Enhanced safety, improved efficiency, and superior care coordination.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Optimized staffing, reduced operational costs, and enhanced patient outcomes.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1" name="Google Shape;2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4100" y="3077100"/>
            <a:ext cx="4618201" cy="119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6924" y="146125"/>
            <a:ext cx="1264850" cy="430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2"/>
          <p:cNvSpPr txBox="1"/>
          <p:nvPr/>
        </p:nvSpPr>
        <p:spPr>
          <a:xfrm>
            <a:off x="5961775" y="47036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7E72A1"/>
                </a:solidFill>
              </a:rPr>
              <a:t>CCC_Team 2</a:t>
            </a:r>
            <a:endParaRPr sz="600">
              <a:solidFill>
                <a:srgbClr val="7E72A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Benefits of Ally</a:t>
            </a:r>
            <a:endParaRPr b="1"/>
          </a:p>
        </p:txBody>
      </p:sp>
      <p:sp>
        <p:nvSpPr>
          <p:cNvPr id="219" name="Google Shape;219;p23"/>
          <p:cNvSpPr/>
          <p:nvPr/>
        </p:nvSpPr>
        <p:spPr>
          <a:xfrm>
            <a:off x="569647" y="1948850"/>
            <a:ext cx="2181000" cy="3861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                          Ally</a:t>
            </a:r>
            <a:endParaRPr sz="13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20" name="Google Shape;220;p23"/>
          <p:cNvSpPr/>
          <p:nvPr/>
        </p:nvSpPr>
        <p:spPr>
          <a:xfrm>
            <a:off x="569650" y="1948850"/>
            <a:ext cx="1093500" cy="386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Monitor &amp; Risk</a:t>
            </a:r>
            <a:endParaRPr sz="10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</p:txBody>
      </p:sp>
      <p:sp>
        <p:nvSpPr>
          <p:cNvPr id="221" name="Google Shape;221;p23"/>
          <p:cNvSpPr/>
          <p:nvPr/>
        </p:nvSpPr>
        <p:spPr>
          <a:xfrm>
            <a:off x="569650" y="1688387"/>
            <a:ext cx="1093500" cy="3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130728"/>
                </a:solidFill>
                <a:highlight>
                  <a:schemeClr val="accent6"/>
                </a:highlight>
                <a:latin typeface="Source Sans 3"/>
                <a:ea typeface="Source Sans 3"/>
                <a:cs typeface="Source Sans 3"/>
                <a:sym typeface="Source Sans 3"/>
              </a:rPr>
              <a:t>AI-Powered</a:t>
            </a:r>
            <a:endParaRPr sz="1100" b="1">
              <a:solidFill>
                <a:srgbClr val="130728"/>
              </a:solidFill>
              <a:highlight>
                <a:schemeClr val="accent6"/>
              </a:highlight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22" name="Google Shape;222;p23"/>
          <p:cNvSpPr/>
          <p:nvPr/>
        </p:nvSpPr>
        <p:spPr>
          <a:xfrm>
            <a:off x="3093575" y="391125"/>
            <a:ext cx="1093500" cy="386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Patients</a:t>
            </a: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</p:txBody>
      </p:sp>
      <p:sp>
        <p:nvSpPr>
          <p:cNvPr id="223" name="Google Shape;223;p23"/>
          <p:cNvSpPr/>
          <p:nvPr/>
        </p:nvSpPr>
        <p:spPr>
          <a:xfrm>
            <a:off x="3093575" y="1948850"/>
            <a:ext cx="1093500" cy="386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Managers</a:t>
            </a: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</p:txBody>
      </p:sp>
      <p:sp>
        <p:nvSpPr>
          <p:cNvPr id="224" name="Google Shape;224;p23"/>
          <p:cNvSpPr/>
          <p:nvPr/>
        </p:nvSpPr>
        <p:spPr>
          <a:xfrm>
            <a:off x="3093575" y="3394875"/>
            <a:ext cx="966600" cy="386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Staffs</a:t>
            </a:r>
            <a:endParaRPr sz="13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</p:txBody>
      </p:sp>
      <p:sp>
        <p:nvSpPr>
          <p:cNvPr id="225" name="Google Shape;225;p23"/>
          <p:cNvSpPr txBox="1"/>
          <p:nvPr/>
        </p:nvSpPr>
        <p:spPr>
          <a:xfrm>
            <a:off x="4239874" y="391125"/>
            <a:ext cx="4592400" cy="11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dk1"/>
                </a:solidFill>
                <a:highlight>
                  <a:srgbClr val="D9D2E9"/>
                </a:highlight>
                <a:latin typeface="Source Sans 3"/>
                <a:ea typeface="Source Sans 3"/>
                <a:cs typeface="Source Sans 3"/>
                <a:sym typeface="Source Sans 3"/>
              </a:rPr>
              <a:t>﻿﻿Enhanced Safety</a:t>
            </a:r>
            <a:r>
              <a:rPr lang="en-GB" sz="1300">
                <a:solidFill>
                  <a:schemeClr val="dk1"/>
                </a:solidFill>
                <a:highlight>
                  <a:srgbClr val="D9D2E9"/>
                </a:highlight>
                <a:latin typeface="Source Sans 3"/>
                <a:ea typeface="Source Sans 3"/>
                <a:cs typeface="Source Sans 3"/>
                <a:sym typeface="Source Sans 3"/>
              </a:rPr>
              <a:t> &amp; </a:t>
            </a:r>
            <a:r>
              <a:rPr lang="en-GB" sz="1300" b="1">
                <a:solidFill>
                  <a:schemeClr val="dk1"/>
                </a:solidFill>
                <a:highlight>
                  <a:srgbClr val="D9D2E9"/>
                </a:highlight>
                <a:latin typeface="Source Sans 3"/>
                <a:ea typeface="Source Sans 3"/>
                <a:cs typeface="Source Sans 3"/>
                <a:sym typeface="Source Sans 3"/>
              </a:rPr>
              <a:t>Care Quality</a:t>
            </a:r>
            <a:r>
              <a:rPr lang="en-GB" sz="13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br>
              <a:rPr lang="en-GB" sz="13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</a:br>
            <a:r>
              <a:rPr lang="en-GB" sz="11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by </a:t>
            </a:r>
            <a:r>
              <a:rPr lang="en-GB" sz="1100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Al-monitoring &amp; alerts.</a:t>
            </a:r>
            <a:endParaRPr sz="1100" u="sng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ource Sans 3"/>
              <a:buChar char="○"/>
            </a:pPr>
            <a:r>
              <a:rPr lang="en-GB" sz="11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﻿﻿63% reduction in bedroom falls ; ﻿﻿56% decrease in hospital visits</a:t>
            </a:r>
            <a:endParaRPr sz="11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ource Sans 3"/>
              <a:buChar char="○"/>
            </a:pPr>
            <a:r>
              <a:rPr lang="en-GB" sz="11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﻿﻿</a:t>
            </a:r>
            <a:r>
              <a:rPr lang="en-GB" sz="1100">
                <a:solidFill>
                  <a:schemeClr val="dk1"/>
                </a:solidFill>
                <a:highlight>
                  <a:srgbClr val="FFF2CC"/>
                </a:highlight>
                <a:latin typeface="Source Sans 3"/>
                <a:ea typeface="Source Sans 3"/>
                <a:cs typeface="Source Sans 3"/>
                <a:sym typeface="Source Sans 3"/>
              </a:rPr>
              <a:t>Better overall health outcomes</a:t>
            </a:r>
            <a:r>
              <a:rPr lang="en-GB" sz="11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and </a:t>
            </a:r>
            <a:r>
              <a:rPr lang="en-GB" sz="1100">
                <a:solidFill>
                  <a:schemeClr val="dk1"/>
                </a:solidFill>
                <a:highlight>
                  <a:srgbClr val="FFF2CC"/>
                </a:highlight>
                <a:latin typeface="Source Sans 3"/>
                <a:ea typeface="Source Sans 3"/>
                <a:cs typeface="Source Sans 3"/>
                <a:sym typeface="Source Sans 3"/>
              </a:rPr>
              <a:t>quality of life</a:t>
            </a:r>
            <a:endParaRPr sz="1100">
              <a:solidFill>
                <a:schemeClr val="dk1"/>
              </a:solidFill>
              <a:highlight>
                <a:srgbClr val="FFF2CC"/>
              </a:highlight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26" name="Google Shape;226;p23"/>
          <p:cNvSpPr txBox="1"/>
          <p:nvPr/>
        </p:nvSpPr>
        <p:spPr>
          <a:xfrm>
            <a:off x="4239874" y="1795650"/>
            <a:ext cx="4332600" cy="13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dk1"/>
                </a:solidFill>
                <a:highlight>
                  <a:srgbClr val="D9D2E9"/>
                </a:highlight>
                <a:latin typeface="Source Sans 3"/>
                <a:ea typeface="Source Sans 3"/>
                <a:cs typeface="Source Sans 3"/>
                <a:sym typeface="Source Sans 3"/>
              </a:rPr>
              <a:t>Streamlined Operations</a:t>
            </a:r>
            <a:r>
              <a:rPr lang="en-GB" sz="1300">
                <a:solidFill>
                  <a:schemeClr val="dk1"/>
                </a:solidFill>
                <a:highlight>
                  <a:srgbClr val="D9D2E9"/>
                </a:highlight>
                <a:latin typeface="Source Sans 3"/>
                <a:ea typeface="Source Sans 3"/>
                <a:cs typeface="Source Sans 3"/>
                <a:sym typeface="Source Sans 3"/>
              </a:rPr>
              <a:t> &amp; </a:t>
            </a:r>
            <a:r>
              <a:rPr lang="en-GB" sz="1300" b="1">
                <a:solidFill>
                  <a:schemeClr val="dk1"/>
                </a:solidFill>
                <a:highlight>
                  <a:srgbClr val="D9D2E9"/>
                </a:highlight>
                <a:latin typeface="Source Sans 3"/>
                <a:ea typeface="Source Sans 3"/>
                <a:cs typeface="Source Sans 3"/>
                <a:sym typeface="Source Sans 3"/>
              </a:rPr>
              <a:t>Improved Efficiency</a:t>
            </a:r>
            <a:r>
              <a:rPr lang="en-GB" sz="13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br>
              <a:rPr lang="en-GB" sz="13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</a:br>
            <a:r>
              <a:rPr lang="en-GB" sz="11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by</a:t>
            </a:r>
            <a:r>
              <a:rPr lang="en-GB" sz="13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GB" sz="11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its</a:t>
            </a:r>
            <a:r>
              <a:rPr lang="en-GB" sz="1100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high integration availability.</a:t>
            </a:r>
            <a:endParaRPr sz="1100" u="sng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ource Sans 3"/>
              <a:buChar char="○"/>
            </a:pPr>
            <a:r>
              <a:rPr lang="en-GB" sz="1100">
                <a:solidFill>
                  <a:schemeClr val="dk1"/>
                </a:solidFill>
                <a:highlight>
                  <a:srgbClr val="FFF2CC"/>
                </a:highlight>
                <a:latin typeface="Source Sans 3"/>
                <a:ea typeface="Source Sans 3"/>
                <a:cs typeface="Source Sans 3"/>
                <a:sym typeface="Source Sans 3"/>
              </a:rPr>
              <a:t>﻿﻿Support for evidence-based decision-making </a:t>
            </a:r>
            <a:endParaRPr sz="1100" u="sng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ource Sans 3"/>
              <a:buChar char="○"/>
            </a:pPr>
            <a:r>
              <a:rPr lang="en-GB" sz="11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﻿﻿Reduced risks</a:t>
            </a:r>
            <a:endParaRPr sz="11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ource Sans 3"/>
              <a:buChar char="○"/>
            </a:pPr>
            <a:r>
              <a:rPr lang="en-GB" sz="11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Improved safety standards</a:t>
            </a:r>
            <a:endParaRPr sz="11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27" name="Google Shape;227;p23"/>
          <p:cNvSpPr txBox="1"/>
          <p:nvPr/>
        </p:nvSpPr>
        <p:spPr>
          <a:xfrm>
            <a:off x="4239886" y="3262100"/>
            <a:ext cx="4174800" cy="17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dk1"/>
                </a:solidFill>
                <a:highlight>
                  <a:srgbClr val="D9D2E9"/>
                </a:highlight>
                <a:latin typeface="Source Sans 3"/>
                <a:ea typeface="Source Sans 3"/>
                <a:cs typeface="Source Sans 3"/>
                <a:sym typeface="Source Sans 3"/>
              </a:rPr>
              <a:t>Enhanced Effectiveness &amp; Efficiency of Care Delivery</a:t>
            </a:r>
            <a:r>
              <a:rPr lang="en-GB" sz="13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 </a:t>
            </a:r>
            <a:r>
              <a:rPr lang="en-GB" sz="11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by </a:t>
            </a:r>
            <a:r>
              <a:rPr lang="en-GB" sz="1100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Al-monitoring &amp; alerts.</a:t>
            </a:r>
            <a:endParaRPr sz="1100" b="1">
              <a:solidFill>
                <a:schemeClr val="dk1"/>
              </a:solidFill>
              <a:highlight>
                <a:srgbClr val="D9D2E9"/>
              </a:highlight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ource Sans 3"/>
              <a:buChar char="○"/>
            </a:pPr>
            <a:r>
              <a:rPr lang="en-GB" sz="1100">
                <a:solidFill>
                  <a:schemeClr val="dk1"/>
                </a:solidFill>
                <a:highlight>
                  <a:srgbClr val="FFF2CC"/>
                </a:highlight>
                <a:latin typeface="Source Sans 3"/>
                <a:ea typeface="Source Sans 3"/>
                <a:cs typeface="Source Sans 3"/>
                <a:sym typeface="Source Sans 3"/>
              </a:rPr>
              <a:t>﻿﻿Tailor care to individual needs</a:t>
            </a:r>
            <a:endParaRPr sz="1100">
              <a:solidFill>
                <a:schemeClr val="dk1"/>
              </a:solidFill>
              <a:highlight>
                <a:srgbClr val="FFF2CC"/>
              </a:highlight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ource Sans 3"/>
              <a:buChar char="○"/>
            </a:pPr>
            <a:r>
              <a:rPr lang="en-GB" sz="11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Identify early signs of health issues</a:t>
            </a:r>
            <a:endParaRPr sz="11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ource Sans 3"/>
              <a:buChar char="○"/>
            </a:pPr>
            <a:r>
              <a:rPr lang="en-GB" sz="11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﻿﻿Prevention of hospital admissions</a:t>
            </a:r>
            <a:endParaRPr sz="11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ource Sans 3"/>
              <a:buChar char="○"/>
            </a:pPr>
            <a:r>
              <a:rPr lang="en-GB" sz="1100">
                <a:solidFill>
                  <a:schemeClr val="dk1"/>
                </a:solidFill>
                <a:highlight>
                  <a:srgbClr val="FFF2CC"/>
                </a:highlight>
                <a:latin typeface="Source Sans 3"/>
                <a:ea typeface="Source Sans 3"/>
                <a:cs typeface="Source Sans 3"/>
                <a:sym typeface="Source Sans 3"/>
              </a:rPr>
              <a:t>﻿﻿Reduced workload</a:t>
            </a:r>
            <a:endParaRPr sz="11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ource Sans 3"/>
              <a:buChar char="○"/>
            </a:pPr>
            <a:r>
              <a:rPr lang="en-GB" sz="11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Improved time management</a:t>
            </a:r>
            <a:endParaRPr sz="11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cxnSp>
        <p:nvCxnSpPr>
          <p:cNvPr id="228" name="Google Shape;228;p23"/>
          <p:cNvCxnSpPr>
            <a:stCxn id="219" idx="3"/>
            <a:endCxn id="222" idx="1"/>
          </p:cNvCxnSpPr>
          <p:nvPr/>
        </p:nvCxnSpPr>
        <p:spPr>
          <a:xfrm rot="10800000" flipH="1">
            <a:off x="2750647" y="584300"/>
            <a:ext cx="342900" cy="1557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" name="Google Shape;229;p23"/>
          <p:cNvCxnSpPr>
            <a:stCxn id="219" idx="3"/>
            <a:endCxn id="224" idx="1"/>
          </p:cNvCxnSpPr>
          <p:nvPr/>
        </p:nvCxnSpPr>
        <p:spPr>
          <a:xfrm>
            <a:off x="2750647" y="2141900"/>
            <a:ext cx="342900" cy="14460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" name="Google Shape;230;p23"/>
          <p:cNvCxnSpPr>
            <a:stCxn id="219" idx="3"/>
            <a:endCxn id="223" idx="1"/>
          </p:cNvCxnSpPr>
          <p:nvPr/>
        </p:nvCxnSpPr>
        <p:spPr>
          <a:xfrm>
            <a:off x="2750647" y="2141900"/>
            <a:ext cx="342900" cy="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31" name="Google Shape;2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475" y="2613700"/>
            <a:ext cx="1446000" cy="144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"/>
          <p:cNvSpPr txBox="1">
            <a:spLocks noGrp="1"/>
          </p:cNvSpPr>
          <p:nvPr>
            <p:ph type="title"/>
          </p:nvPr>
        </p:nvSpPr>
        <p:spPr>
          <a:xfrm>
            <a:off x="163225" y="551200"/>
            <a:ext cx="427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ROI with </a:t>
            </a:r>
            <a:r>
              <a:rPr lang="en-GB" b="1">
                <a:highlight>
                  <a:schemeClr val="accent6"/>
                </a:highlight>
              </a:rPr>
              <a:t>Ally</a:t>
            </a:r>
            <a:endParaRPr b="1">
              <a:highlight>
                <a:schemeClr val="accent6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200" b="1">
              <a:solidFill>
                <a:srgbClr val="000000"/>
              </a:solidFill>
            </a:endParaRPr>
          </a:p>
        </p:txBody>
      </p:sp>
      <p:sp>
        <p:nvSpPr>
          <p:cNvPr id="238" name="Google Shape;238;p2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39" name="Google Shape;239;p24"/>
          <p:cNvSpPr txBox="1"/>
          <p:nvPr/>
        </p:nvSpPr>
        <p:spPr>
          <a:xfrm>
            <a:off x="5961775" y="47036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7E72A1"/>
                </a:solidFill>
              </a:rPr>
              <a:t>CCC_Team 2</a:t>
            </a:r>
            <a:endParaRPr sz="600">
              <a:solidFill>
                <a:srgbClr val="7E72A1"/>
              </a:solidFill>
            </a:endParaRPr>
          </a:p>
        </p:txBody>
      </p:sp>
      <p:pic>
        <p:nvPicPr>
          <p:cNvPr id="240" name="Google Shape;2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6924" y="146125"/>
            <a:ext cx="1264850" cy="43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213" y="1123900"/>
            <a:ext cx="4296875" cy="347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2400" y="1123900"/>
            <a:ext cx="4129374" cy="347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4"/>
          <p:cNvSpPr txBox="1">
            <a:spLocks noGrp="1"/>
          </p:cNvSpPr>
          <p:nvPr>
            <p:ph type="title"/>
          </p:nvPr>
        </p:nvSpPr>
        <p:spPr>
          <a:xfrm>
            <a:off x="4767600" y="551200"/>
            <a:ext cx="412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ROI with </a:t>
            </a:r>
            <a:r>
              <a:rPr lang="en-GB" b="1">
                <a:highlight>
                  <a:srgbClr val="EEE427"/>
                </a:highlight>
              </a:rPr>
              <a:t>Ally &amp; Visier</a:t>
            </a:r>
            <a:endParaRPr b="1">
              <a:highlight>
                <a:srgbClr val="EEE427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1111"/>
              <a:buFont typeface="Arial"/>
              <a:buNone/>
            </a:pPr>
            <a:r>
              <a:rPr lang="en-GB" b="1"/>
              <a:t>Benefits of Ally</a:t>
            </a:r>
            <a:endParaRPr b="1"/>
          </a:p>
        </p:txBody>
      </p:sp>
      <p:pic>
        <p:nvPicPr>
          <p:cNvPr id="249" name="Google Shape;2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0" y="1120150"/>
            <a:ext cx="8854025" cy="357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6"/>
          <p:cNvSpPr/>
          <p:nvPr/>
        </p:nvSpPr>
        <p:spPr>
          <a:xfrm>
            <a:off x="699800" y="4402875"/>
            <a:ext cx="3342000" cy="3693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6"/>
          <p:cNvSpPr txBox="1"/>
          <p:nvPr/>
        </p:nvSpPr>
        <p:spPr>
          <a:xfrm>
            <a:off x="688725" y="4389775"/>
            <a:ext cx="3198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highlight>
                  <a:srgbClr val="D9D2E9"/>
                </a:highlight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&gt;&gt;&gt; Drive the </a:t>
            </a:r>
            <a:r>
              <a:rPr lang="en-GB" sz="1300" u="sng">
                <a:solidFill>
                  <a:schemeClr val="dk1"/>
                </a:solidFill>
                <a:highlight>
                  <a:srgbClr val="D9D2E9"/>
                </a:highlight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Revenue</a:t>
            </a:r>
            <a:r>
              <a:rPr lang="en-GB" sz="1300">
                <a:solidFill>
                  <a:schemeClr val="dk1"/>
                </a:solidFill>
                <a:highlight>
                  <a:srgbClr val="D9D2E9"/>
                </a:highlight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 &amp; </a:t>
            </a:r>
            <a:r>
              <a:rPr lang="en-GB" sz="1300" u="sng">
                <a:solidFill>
                  <a:schemeClr val="dk1"/>
                </a:solidFill>
                <a:highlight>
                  <a:srgbClr val="D9D2E9"/>
                </a:highlight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Market Share</a:t>
            </a:r>
            <a:endParaRPr sz="1500" u="sng">
              <a:highlight>
                <a:srgbClr val="D9D2E9"/>
              </a:highlight>
              <a:latin typeface="Source Sans 3 SemiBold"/>
              <a:ea typeface="Source Sans 3 SemiBold"/>
              <a:cs typeface="Source Sans 3 SemiBold"/>
              <a:sym typeface="Source Sans 3 SemiBold"/>
            </a:endParaRPr>
          </a:p>
        </p:txBody>
      </p:sp>
      <p:pic>
        <p:nvPicPr>
          <p:cNvPr id="256" name="Google Shape;2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1750" y="697350"/>
            <a:ext cx="4402500" cy="4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Integration Benefits</a:t>
            </a:r>
            <a:endParaRPr b="1"/>
          </a:p>
        </p:txBody>
      </p:sp>
      <p:sp>
        <p:nvSpPr>
          <p:cNvPr id="258" name="Google Shape;258;p26"/>
          <p:cNvSpPr txBox="1"/>
          <p:nvPr/>
        </p:nvSpPr>
        <p:spPr>
          <a:xfrm>
            <a:off x="116975" y="1017725"/>
            <a:ext cx="4490100" cy="3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High Integrational Availability</a:t>
            </a:r>
            <a:r>
              <a:rPr lang="en-GB" sz="13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: APIs </a:t>
            </a:r>
            <a:r>
              <a:rPr lang="en-GB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(Additional Fee)</a:t>
            </a:r>
            <a:endParaRPr sz="9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45720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= Streamline the Data</a:t>
            </a:r>
            <a:endParaRPr sz="1300">
              <a:solidFill>
                <a:schemeClr val="dk1"/>
              </a:solidFill>
              <a:latin typeface="Source Sans 3 SemiBold"/>
              <a:ea typeface="Source Sans 3 SemiBold"/>
              <a:cs typeface="Source Sans 3 SemiBold"/>
              <a:sym typeface="Source Sans 3 SemiBold"/>
            </a:endParaRPr>
          </a:p>
          <a:p>
            <a:pPr marL="914400" lvl="1" indent="-31115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3"/>
              <a:buChar char="○"/>
            </a:pPr>
            <a:r>
              <a:rPr lang="en-GB" sz="1300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For Clients</a:t>
            </a:r>
            <a:endParaRPr sz="1300" u="sng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1371600" lvl="2" indent="-31115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3"/>
              <a:buChar char="■"/>
            </a:pPr>
            <a:r>
              <a:rPr lang="en-GB" sz="13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Real-time Updates</a:t>
            </a:r>
            <a:endParaRPr sz="13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1371600" lvl="2" indent="-31115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3"/>
              <a:buChar char="■"/>
            </a:pPr>
            <a:r>
              <a:rPr lang="en-GB" sz="1300">
                <a:solidFill>
                  <a:schemeClr val="dk1"/>
                </a:solidFill>
                <a:highlight>
                  <a:srgbClr val="FFF2CC"/>
                </a:highlight>
                <a:latin typeface="Source Sans 3"/>
                <a:ea typeface="Source Sans 3"/>
                <a:cs typeface="Source Sans 3"/>
                <a:sym typeface="Source Sans 3"/>
              </a:rPr>
              <a:t>Client: Satisfaction</a:t>
            </a:r>
            <a:endParaRPr sz="1300">
              <a:solidFill>
                <a:schemeClr val="dk1"/>
              </a:solidFill>
              <a:highlight>
                <a:srgbClr val="FFF2CC"/>
              </a:highlight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914400" lvl="1" indent="-31115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3"/>
              <a:buChar char="○"/>
            </a:pPr>
            <a:r>
              <a:rPr lang="en-GB" sz="1300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For Company</a:t>
            </a:r>
            <a:endParaRPr sz="1300" u="sng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1371600" lvl="2" indent="-31115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3"/>
              <a:buChar char="■"/>
            </a:pPr>
            <a:r>
              <a:rPr lang="en-GB" sz="1300">
                <a:solidFill>
                  <a:schemeClr val="dk1"/>
                </a:solidFill>
                <a:highlight>
                  <a:srgbClr val="FFF2CC"/>
                </a:highlight>
                <a:latin typeface="Source Sans 3"/>
                <a:ea typeface="Source Sans 3"/>
                <a:cs typeface="Source Sans 3"/>
                <a:sym typeface="Source Sans 3"/>
              </a:rPr>
              <a:t>User: Convenience, Friendliness</a:t>
            </a:r>
            <a:endParaRPr sz="1300">
              <a:solidFill>
                <a:schemeClr val="dk1"/>
              </a:solidFill>
              <a:highlight>
                <a:srgbClr val="FFF2CC"/>
              </a:highlight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1371600" lvl="2" indent="-31115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3"/>
              <a:buChar char="■"/>
            </a:pPr>
            <a:r>
              <a:rPr lang="en-GB" sz="1300">
                <a:solidFill>
                  <a:schemeClr val="dk1"/>
                </a:solidFill>
                <a:highlight>
                  <a:srgbClr val="FFF2CC"/>
                </a:highlight>
                <a:latin typeface="Source Sans 3"/>
                <a:ea typeface="Source Sans 3"/>
                <a:cs typeface="Source Sans 3"/>
                <a:sym typeface="Source Sans 3"/>
              </a:rPr>
              <a:t>Operation: Efficiency &amp; Accuracy</a:t>
            </a:r>
            <a:endParaRPr sz="1300">
              <a:solidFill>
                <a:schemeClr val="dk1"/>
              </a:solidFill>
              <a:highlight>
                <a:srgbClr val="FFE599"/>
              </a:highlight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45720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&gt;&gt;&gt; Overall Service Optimization</a:t>
            </a:r>
            <a:endParaRPr sz="1300" u="sng">
              <a:solidFill>
                <a:schemeClr val="dk1"/>
              </a:solidFill>
              <a:latin typeface="Source Sans 3 SemiBold"/>
              <a:ea typeface="Source Sans 3 SemiBold"/>
              <a:cs typeface="Source Sans 3 SemiBold"/>
              <a:sym typeface="Source Sans 3 SemiBold"/>
            </a:endParaRPr>
          </a:p>
          <a:p>
            <a:pPr marL="457200" lvl="0" indent="-31115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3"/>
              <a:buChar char="●"/>
            </a:pPr>
            <a:r>
              <a:rPr lang="en-GB" sz="1300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For Business</a:t>
            </a:r>
            <a:r>
              <a:rPr lang="en-GB" sz="13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: Long-term Benefit</a:t>
            </a:r>
            <a:endParaRPr sz="13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914400" lvl="1" indent="-31115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3"/>
              <a:buChar char="○"/>
            </a:pPr>
            <a:r>
              <a:rPr lang="en-GB" sz="1300">
                <a:solidFill>
                  <a:schemeClr val="dk1"/>
                </a:solidFill>
                <a:highlight>
                  <a:srgbClr val="FFD966"/>
                </a:highlight>
                <a:latin typeface="Source Sans 3"/>
                <a:ea typeface="Source Sans 3"/>
                <a:cs typeface="Source Sans 3"/>
                <a:sym typeface="Source Sans 3"/>
              </a:rPr>
              <a:t>Prove the Quality of Service</a:t>
            </a:r>
            <a:endParaRPr sz="1300">
              <a:solidFill>
                <a:schemeClr val="dk1"/>
              </a:solidFill>
              <a:highlight>
                <a:srgbClr val="FFD966"/>
              </a:highlight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914400" lvl="1" indent="-31115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3"/>
              <a:buChar char="○"/>
            </a:pPr>
            <a:r>
              <a:rPr lang="en-GB" sz="13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Reduce Cost</a:t>
            </a:r>
            <a:endParaRPr sz="1200">
              <a:solidFill>
                <a:schemeClr val="dk1"/>
              </a:solidFill>
              <a:highlight>
                <a:schemeClr val="accent6"/>
              </a:highlight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6698600" y="1124350"/>
            <a:ext cx="1504500" cy="790800"/>
          </a:xfrm>
          <a:prstGeom prst="rect">
            <a:avLst/>
          </a:prstGeom>
          <a:solidFill>
            <a:srgbClr val="EEEEEE">
              <a:alpha val="588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6"/>
          <p:cNvSpPr/>
          <p:nvPr/>
        </p:nvSpPr>
        <p:spPr>
          <a:xfrm>
            <a:off x="5052900" y="2073725"/>
            <a:ext cx="817500" cy="790800"/>
          </a:xfrm>
          <a:prstGeom prst="rect">
            <a:avLst/>
          </a:prstGeom>
          <a:solidFill>
            <a:srgbClr val="EEEEEE">
              <a:alpha val="588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6"/>
          <p:cNvSpPr txBox="1"/>
          <p:nvPr/>
        </p:nvSpPr>
        <p:spPr>
          <a:xfrm>
            <a:off x="6531450" y="3088075"/>
            <a:ext cx="23592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3 Medium"/>
              <a:buChar char="●"/>
            </a:pPr>
            <a:r>
              <a:rPr lang="en-GB" sz="1200">
                <a:solidFill>
                  <a:schemeClr val="dk1"/>
                </a:solidFill>
                <a:highlight>
                  <a:srgbClr val="D9D2E9"/>
                </a:highlight>
                <a:latin typeface="Source Sans 3 Medium"/>
                <a:ea typeface="Source Sans 3 Medium"/>
                <a:cs typeface="Source Sans 3 Medium"/>
                <a:sym typeface="Source Sans 3 Medium"/>
              </a:rPr>
              <a:t>Automating data exchange</a:t>
            </a:r>
            <a:endParaRPr sz="1200">
              <a:solidFill>
                <a:schemeClr val="dk1"/>
              </a:solidFill>
              <a:highlight>
                <a:srgbClr val="D9D2E9"/>
              </a:highlight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3 Medium"/>
              <a:buChar char="●"/>
            </a:pPr>
            <a:r>
              <a:rPr lang="en-GB" sz="1200">
                <a:solidFill>
                  <a:schemeClr val="dk1"/>
                </a:solidFill>
                <a:highlight>
                  <a:srgbClr val="D9D2E9"/>
                </a:highlight>
                <a:latin typeface="Source Sans 3 Medium"/>
                <a:ea typeface="Source Sans 3 Medium"/>
                <a:cs typeface="Source Sans 3 Medium"/>
                <a:sym typeface="Source Sans 3 Medium"/>
              </a:rPr>
              <a:t>Reducing manual entry </a:t>
            </a:r>
            <a:endParaRPr sz="1200">
              <a:solidFill>
                <a:schemeClr val="dk1"/>
              </a:solidFill>
              <a:highlight>
                <a:srgbClr val="D9D2E9"/>
              </a:highlight>
              <a:latin typeface="Source Sans 3 Medium"/>
              <a:ea typeface="Source Sans 3 Medium"/>
              <a:cs typeface="Source Sans 3 Medium"/>
              <a:sym typeface="Source Sans 3 Medium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3 Medium"/>
              <a:buChar char="●"/>
            </a:pPr>
            <a:r>
              <a:rPr lang="en-GB" sz="1200">
                <a:solidFill>
                  <a:schemeClr val="dk1"/>
                </a:solidFill>
                <a:highlight>
                  <a:srgbClr val="D9D2E9"/>
                </a:highlight>
                <a:latin typeface="Source Sans 3 Medium"/>
                <a:ea typeface="Source Sans 3 Medium"/>
                <a:cs typeface="Source Sans 3 Medium"/>
                <a:sym typeface="Source Sans 3 Medium"/>
              </a:rPr>
              <a:t>Minimizing errors.</a:t>
            </a:r>
            <a:endParaRPr sz="1200">
              <a:solidFill>
                <a:schemeClr val="dk1"/>
              </a:solidFill>
              <a:highlight>
                <a:srgbClr val="D9D2E9"/>
              </a:highlight>
              <a:latin typeface="Source Sans 3 Medium"/>
              <a:ea typeface="Source Sans 3 Medium"/>
              <a:cs typeface="Source Sans 3 Medium"/>
              <a:sym typeface="Source Sans 3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Timeline Benefits</a:t>
            </a:r>
            <a:endParaRPr b="1"/>
          </a:p>
        </p:txBody>
      </p:sp>
      <p:graphicFrame>
        <p:nvGraphicFramePr>
          <p:cNvPr id="267" name="Google Shape;267;p27"/>
          <p:cNvGraphicFramePr/>
          <p:nvPr/>
        </p:nvGraphicFramePr>
        <p:xfrm>
          <a:off x="495850" y="1747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{2A017D1B-A846-48D4-AF69-485286CE6B0B}</a:tableStyleId>
              </a:tblPr>
              <a:tblGrid>
                <a:gridCol w="1299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0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8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Short-term (0-6m)</a:t>
                      </a:r>
                      <a:endParaRPr sz="1300" b="1"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Mid-Term (6-18 months)</a:t>
                      </a:r>
                      <a:endParaRPr sz="1300" b="1"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 b="1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Long-Term (18+ months)</a:t>
                      </a:r>
                      <a:endParaRPr sz="1300" b="1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>
                    <a:solidFill>
                      <a:srgbClr val="8E7C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Staff</a:t>
                      </a:r>
                      <a:endParaRPr sz="1300" b="1"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115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Source Sans 3"/>
                        <a:buChar char="●"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 Quick response</a:t>
                      </a:r>
                      <a:endParaRPr sz="130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  <a:p>
                      <a:pPr marL="457200" lvl="0" indent="-3111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Source Sans 3"/>
                        <a:buChar char="●"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Reduced workload</a:t>
                      </a:r>
                      <a:endParaRPr sz="1300"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115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Source Sans 3"/>
                        <a:buChar char="●"/>
                      </a:pPr>
                      <a:r>
                        <a:rPr lang="en-GB" sz="1300"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Better decision-making</a:t>
                      </a:r>
                      <a:endParaRPr sz="1300"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115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Source Sans 3"/>
                        <a:buChar char="●"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Enhanced skills</a:t>
                      </a:r>
                      <a:endParaRPr sz="130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  <a:p>
                      <a:pPr marL="457200" lvl="0" indent="-3111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Source Sans 3"/>
                        <a:buChar char="●"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Job satisfaction</a:t>
                      </a:r>
                      <a:endParaRPr sz="1300"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Management</a:t>
                      </a:r>
                      <a:endParaRPr sz="1300" b="1"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115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Source Sans 3"/>
                        <a:buChar char="●"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Improved efficiency</a:t>
                      </a:r>
                      <a:endParaRPr sz="130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  <a:p>
                      <a:pPr marL="457200" lvl="0" indent="-3111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Source Sans 3"/>
                        <a:buChar char="●"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Better decisions</a:t>
                      </a:r>
                      <a:endParaRPr sz="1300"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115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Source Sans 3"/>
                        <a:buChar char="●"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highlight>
                            <a:srgbClr val="EEE427"/>
                          </a:highlight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Attract investment</a:t>
                      </a:r>
                      <a:endParaRPr sz="1300">
                        <a:highlight>
                          <a:srgbClr val="EEE427"/>
                        </a:highlight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115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Source Sans 3"/>
                        <a:buChar char="●"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highlight>
                            <a:srgbClr val="EEE427"/>
                          </a:highlight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Business growth</a:t>
                      </a:r>
                      <a:endParaRPr sz="1300">
                        <a:highlight>
                          <a:srgbClr val="EEE427"/>
                        </a:highlight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Patients</a:t>
                      </a:r>
                      <a:endParaRPr sz="1300" b="1"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115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Source Sans 3"/>
                        <a:buChar char="●"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Timely care</a:t>
                      </a:r>
                      <a:endParaRPr sz="130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  <a:p>
                      <a:pPr marL="457200" lvl="0" indent="-3111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Source Sans 3"/>
                        <a:buChar char="●"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Increased safety</a:t>
                      </a:r>
                      <a:endParaRPr sz="1300"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115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Source Sans 3"/>
                        <a:buChar char="●"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Improved health understanding</a:t>
                      </a:r>
                      <a:endParaRPr sz="1300"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115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Source Sans 3"/>
                        <a:buChar char="●"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Better health</a:t>
                      </a:r>
                      <a:endParaRPr sz="1300">
                        <a:solidFill>
                          <a:schemeClr val="dk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  <a:p>
                      <a:pPr marL="457200" lvl="0" indent="-3111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Source Sans 3"/>
                        <a:buChar char="●"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Quality of life</a:t>
                      </a:r>
                      <a:endParaRPr sz="1300"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Timeline Benefits</a:t>
            </a:r>
            <a:endParaRPr b="1"/>
          </a:p>
        </p:txBody>
      </p:sp>
      <p:sp>
        <p:nvSpPr>
          <p:cNvPr id="273" name="Google Shape;273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Short-Term (0-6 months)</a:t>
            </a:r>
            <a:endParaRPr sz="1100" b="1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Staff: Quick response, reduced workload.</a:t>
            </a:r>
            <a:endParaRPr sz="11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Management: Improved efficiency, better decisions.</a:t>
            </a:r>
            <a:endParaRPr sz="11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Patients: Timely care, increased safety.</a:t>
            </a:r>
            <a:endParaRPr sz="11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Mid-Term (6-18 months)</a:t>
            </a:r>
            <a:endParaRPr sz="1100" b="1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Staff: Better decision-making.</a:t>
            </a:r>
            <a:endParaRPr sz="11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Management: Attract investment.</a:t>
            </a:r>
            <a:endParaRPr sz="11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Patients: Improved health understanding.</a:t>
            </a:r>
            <a:endParaRPr sz="11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Long-Term (18+ months)</a:t>
            </a:r>
            <a:endParaRPr sz="1100" b="1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Staff: Enhanced skills, job satisfaction.</a:t>
            </a:r>
            <a:endParaRPr sz="11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Management: Business growth.</a:t>
            </a:r>
            <a:endParaRPr sz="11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Patients: Better health, quality of life.</a:t>
            </a:r>
            <a:endParaRPr sz="11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274" name="Google Shape;2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5950" y="1460850"/>
            <a:ext cx="3060000" cy="22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00" y="152400"/>
            <a:ext cx="8518838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6924" y="0"/>
            <a:ext cx="1264850" cy="430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9"/>
          <p:cNvSpPr txBox="1"/>
          <p:nvPr/>
        </p:nvSpPr>
        <p:spPr>
          <a:xfrm>
            <a:off x="5961775" y="47036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7E72A1"/>
                </a:solidFill>
              </a:rPr>
              <a:t>CCC_Team 2</a:t>
            </a:r>
            <a:endParaRPr sz="600">
              <a:solidFill>
                <a:srgbClr val="7E72A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0"/>
          <p:cNvSpPr txBox="1">
            <a:spLocks noGrp="1"/>
          </p:cNvSpPr>
          <p:nvPr>
            <p:ph type="title"/>
          </p:nvPr>
        </p:nvSpPr>
        <p:spPr>
          <a:xfrm>
            <a:off x="311700" y="287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/>
              <a:t>Risk Analysis and Mitigation</a:t>
            </a:r>
            <a:endParaRPr sz="2500" b="1"/>
          </a:p>
        </p:txBody>
      </p:sp>
      <p:sp>
        <p:nvSpPr>
          <p:cNvPr id="287" name="Google Shape;287;p30"/>
          <p:cNvSpPr txBox="1"/>
          <p:nvPr/>
        </p:nvSpPr>
        <p:spPr>
          <a:xfrm>
            <a:off x="172300" y="1238125"/>
            <a:ext cx="4451100" cy="15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·   	</a:t>
            </a:r>
            <a:r>
              <a:rPr lang="en-GB" sz="1000" b="1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System Integration Challenges</a:t>
            </a:r>
            <a:endParaRPr sz="1000" b="1" u="sng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4064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o   Risk: </a:t>
            </a:r>
            <a:r>
              <a:rPr lang="en-GB" sz="1000">
                <a:solidFill>
                  <a:schemeClr val="dk1"/>
                </a:solidFill>
                <a:highlight>
                  <a:srgbClr val="FFF2CC"/>
                </a:highlight>
                <a:latin typeface="Source Sans 3"/>
                <a:ea typeface="Source Sans 3"/>
                <a:cs typeface="Source Sans 3"/>
                <a:sym typeface="Source Sans 3"/>
              </a:rPr>
              <a:t>Compatibility issues and data migration challenges.</a:t>
            </a:r>
            <a:endParaRPr sz="1000">
              <a:solidFill>
                <a:schemeClr val="dk1"/>
              </a:solidFill>
              <a:highlight>
                <a:srgbClr val="FFF2CC"/>
              </a:highlight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4064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&gt;   Mitigation: </a:t>
            </a:r>
            <a:r>
              <a:rPr lang="en-GB" sz="1000">
                <a:solidFill>
                  <a:srgbClr val="9900FF"/>
                </a:solidFill>
                <a:latin typeface="Source Sans 3"/>
                <a:ea typeface="Source Sans 3"/>
                <a:cs typeface="Source Sans 3"/>
                <a:sym typeface="Source Sans 3"/>
              </a:rPr>
              <a:t>Conduct assessments, ensure API integration, pilot tests.</a:t>
            </a:r>
            <a:endParaRPr sz="1000">
              <a:solidFill>
                <a:srgbClr val="9900FF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·   </a:t>
            </a:r>
            <a:r>
              <a:rPr lang="en-GB" sz="1000" b="1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	Data Security and Privacy</a:t>
            </a:r>
            <a:endParaRPr sz="1000" b="1" u="sng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4064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o   Risk: </a:t>
            </a:r>
            <a:r>
              <a:rPr lang="en-GB" sz="1000">
                <a:solidFill>
                  <a:schemeClr val="dk1"/>
                </a:solidFill>
                <a:highlight>
                  <a:srgbClr val="FFF2CC"/>
                </a:highlight>
                <a:latin typeface="Source Sans 3"/>
                <a:ea typeface="Source Sans 3"/>
                <a:cs typeface="Source Sans 3"/>
                <a:sym typeface="Source Sans 3"/>
              </a:rPr>
              <a:t>Increased risk of data breaches.</a:t>
            </a:r>
            <a:endParaRPr sz="1000">
              <a:solidFill>
                <a:schemeClr val="dk1"/>
              </a:solidFill>
              <a:highlight>
                <a:srgbClr val="FFF2CC"/>
              </a:highlight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4064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o   Mitigation: </a:t>
            </a:r>
            <a:r>
              <a:rPr lang="en-GB" sz="1000">
                <a:solidFill>
                  <a:srgbClr val="9900FF"/>
                </a:solidFill>
                <a:latin typeface="Source Sans 3"/>
                <a:ea typeface="Source Sans 3"/>
                <a:cs typeface="Source Sans 3"/>
                <a:sym typeface="Source Sans 3"/>
              </a:rPr>
              <a:t>Implement encryption, ensure GDPR compliance, regular security audits.</a:t>
            </a:r>
            <a:endParaRPr sz="1000">
              <a:solidFill>
                <a:srgbClr val="9900FF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88" name="Google Shape;288;p30"/>
          <p:cNvSpPr txBox="1"/>
          <p:nvPr/>
        </p:nvSpPr>
        <p:spPr>
          <a:xfrm>
            <a:off x="4623400" y="1085200"/>
            <a:ext cx="4557600" cy="15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·   </a:t>
            </a:r>
            <a:r>
              <a:rPr lang="en-GB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	</a:t>
            </a:r>
            <a:r>
              <a:rPr lang="en-GB" sz="1000" b="1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Disruption to Daily Operations</a:t>
            </a:r>
            <a:endParaRPr sz="1000" b="1" u="sng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4064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o   Risk: </a:t>
            </a:r>
            <a:r>
              <a:rPr lang="en-GB" sz="1000">
                <a:solidFill>
                  <a:schemeClr val="dk1"/>
                </a:solidFill>
                <a:highlight>
                  <a:srgbClr val="FFF2CC"/>
                </a:highlight>
                <a:latin typeface="Source Sans 3"/>
                <a:ea typeface="Source Sans 3"/>
                <a:cs typeface="Source Sans 3"/>
                <a:sym typeface="Source Sans 3"/>
              </a:rPr>
              <a:t>Transition disrupts care and productivity.</a:t>
            </a:r>
            <a:endParaRPr sz="1000">
              <a:solidFill>
                <a:schemeClr val="dk1"/>
              </a:solidFill>
              <a:highlight>
                <a:srgbClr val="FFF2CC"/>
              </a:highlight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4064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&gt;   Mitigation:</a:t>
            </a:r>
            <a:r>
              <a:rPr lang="en-GB" sz="1000">
                <a:solidFill>
                  <a:srgbClr val="9900FF"/>
                </a:solidFill>
                <a:latin typeface="Source Sans 3"/>
                <a:ea typeface="Source Sans 3"/>
                <a:cs typeface="Source Sans 3"/>
                <a:sym typeface="Source Sans 3"/>
              </a:rPr>
              <a:t> Plan phased implementation, provide training, ensure technical support.</a:t>
            </a:r>
            <a:endParaRPr sz="1000">
              <a:solidFill>
                <a:srgbClr val="9900FF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· </a:t>
            </a:r>
            <a:r>
              <a:rPr lang="en-GB" sz="1000" b="1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 	System Downtime</a:t>
            </a:r>
            <a:endParaRPr sz="1000" b="1" u="sng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4064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o   Risk: </a:t>
            </a:r>
            <a:r>
              <a:rPr lang="en-GB" sz="1000">
                <a:solidFill>
                  <a:schemeClr val="dk1"/>
                </a:solidFill>
                <a:highlight>
                  <a:srgbClr val="FFF2CC"/>
                </a:highlight>
                <a:latin typeface="Source Sans 3"/>
                <a:ea typeface="Source Sans 3"/>
                <a:cs typeface="Source Sans 3"/>
                <a:sym typeface="Source Sans 3"/>
              </a:rPr>
              <a:t>Impact of downtime on care services.</a:t>
            </a:r>
            <a:endParaRPr sz="1000">
              <a:solidFill>
                <a:schemeClr val="dk1"/>
              </a:solidFill>
              <a:highlight>
                <a:srgbClr val="FFF2CC"/>
              </a:highlight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4064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&gt;   Mitigation:</a:t>
            </a:r>
            <a:r>
              <a:rPr lang="en-GB" sz="1000">
                <a:solidFill>
                  <a:srgbClr val="9900FF"/>
                </a:solidFill>
                <a:latin typeface="Source Sans 3"/>
                <a:ea typeface="Source Sans 3"/>
                <a:cs typeface="Source Sans 3"/>
                <a:sym typeface="Source Sans 3"/>
              </a:rPr>
              <a:t> Establish backup systems, SLAs with vendors for high availability</a:t>
            </a:r>
            <a:r>
              <a:rPr lang="en-GB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.</a:t>
            </a:r>
            <a:endParaRPr sz="10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4064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89" name="Google Shape;289;p30"/>
          <p:cNvSpPr txBox="1"/>
          <p:nvPr/>
        </p:nvSpPr>
        <p:spPr>
          <a:xfrm>
            <a:off x="4729900" y="3260000"/>
            <a:ext cx="4333800" cy="14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·   	</a:t>
            </a:r>
            <a:r>
              <a:rPr lang="en-GB" sz="1000" b="1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Staff Resistance to Change</a:t>
            </a:r>
            <a:endParaRPr sz="1000" b="1" u="sng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4064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o   Risk: </a:t>
            </a:r>
            <a:r>
              <a:rPr lang="en-GB" sz="1000">
                <a:solidFill>
                  <a:schemeClr val="dk1"/>
                </a:solidFill>
                <a:highlight>
                  <a:srgbClr val="FFF2CC"/>
                </a:highlight>
                <a:latin typeface="Source Sans 3"/>
                <a:ea typeface="Source Sans 3"/>
                <a:cs typeface="Source Sans 3"/>
                <a:sym typeface="Source Sans 3"/>
              </a:rPr>
              <a:t>Resistance due to unfamiliarity or workload</a:t>
            </a:r>
            <a:r>
              <a:rPr lang="en-GB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.</a:t>
            </a:r>
            <a:endParaRPr sz="10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4064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&gt;   Mitigation: Engage staff early, provide training, highlight benefits.</a:t>
            </a:r>
            <a:endParaRPr sz="10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· </a:t>
            </a:r>
            <a:r>
              <a:rPr lang="en-GB" sz="1000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 	</a:t>
            </a:r>
            <a:r>
              <a:rPr lang="en-GB" sz="1000" b="1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Skill Gaps</a:t>
            </a:r>
            <a:endParaRPr sz="1000" b="1" u="sng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4064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o   Risk: </a:t>
            </a:r>
            <a:r>
              <a:rPr lang="en-GB" sz="1000">
                <a:solidFill>
                  <a:schemeClr val="dk1"/>
                </a:solidFill>
                <a:highlight>
                  <a:srgbClr val="FFF2CC"/>
                </a:highlight>
                <a:latin typeface="Source Sans 3"/>
                <a:ea typeface="Source Sans 3"/>
                <a:cs typeface="Source Sans 3"/>
                <a:sym typeface="Source Sans 3"/>
              </a:rPr>
              <a:t>Staff may lack necessary skills.</a:t>
            </a:r>
            <a:endParaRPr sz="1000">
              <a:solidFill>
                <a:schemeClr val="dk1"/>
              </a:solidFill>
              <a:highlight>
                <a:srgbClr val="FFF2CC"/>
              </a:highlight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4064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&gt;   Mitigation:</a:t>
            </a:r>
            <a:r>
              <a:rPr lang="en-GB" sz="1000">
                <a:solidFill>
                  <a:srgbClr val="9900FF"/>
                </a:solidFill>
                <a:latin typeface="Source Sans 3"/>
                <a:ea typeface="Source Sans 3"/>
                <a:cs typeface="Source Sans 3"/>
                <a:sym typeface="Source Sans 3"/>
              </a:rPr>
              <a:t> Invest in training programs, hire skilled personnel.</a:t>
            </a:r>
            <a:endParaRPr sz="10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90" name="Google Shape;290;p30"/>
          <p:cNvSpPr txBox="1"/>
          <p:nvPr/>
        </p:nvSpPr>
        <p:spPr>
          <a:xfrm>
            <a:off x="172300" y="3139550"/>
            <a:ext cx="4557600" cy="14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·</a:t>
            </a:r>
            <a:r>
              <a:rPr lang="en-GB" sz="1000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  	</a:t>
            </a:r>
            <a:r>
              <a:rPr lang="en-GB" sz="1000" b="1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Cost Overruns</a:t>
            </a:r>
            <a:endParaRPr sz="1000" b="1" u="sng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4064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o   Risk: </a:t>
            </a:r>
            <a:r>
              <a:rPr lang="en-GB" sz="1000">
                <a:solidFill>
                  <a:schemeClr val="dk1"/>
                </a:solidFill>
                <a:highlight>
                  <a:srgbClr val="FFF2CC"/>
                </a:highlight>
                <a:latin typeface="Source Sans 3"/>
                <a:ea typeface="Source Sans 3"/>
                <a:cs typeface="Source Sans 3"/>
                <a:sym typeface="Source Sans 3"/>
              </a:rPr>
              <a:t>Unforeseen expenses</a:t>
            </a:r>
            <a:r>
              <a:rPr lang="en-GB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.</a:t>
            </a:r>
            <a:endParaRPr sz="10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4064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&gt;   Mitigation: </a:t>
            </a:r>
            <a:r>
              <a:rPr lang="en-GB" sz="1000">
                <a:solidFill>
                  <a:srgbClr val="9900FF"/>
                </a:solidFill>
                <a:latin typeface="Source Sans 3"/>
                <a:ea typeface="Source Sans 3"/>
                <a:cs typeface="Source Sans 3"/>
                <a:sym typeface="Source Sans 3"/>
              </a:rPr>
              <a:t>Detailed budget with contingencies, cost-benefit analyses, fixed-price contracts</a:t>
            </a:r>
            <a:r>
              <a:rPr lang="en-GB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.</a:t>
            </a:r>
            <a:endParaRPr sz="10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·   	</a:t>
            </a:r>
            <a:r>
              <a:rPr lang="en-GB" sz="1000" b="1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ROI Uncertainty</a:t>
            </a:r>
            <a:endParaRPr sz="1000" b="1" u="sng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4064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o   Risk: </a:t>
            </a:r>
            <a:r>
              <a:rPr lang="en-GB" sz="1000">
                <a:solidFill>
                  <a:schemeClr val="dk1"/>
                </a:solidFill>
                <a:highlight>
                  <a:srgbClr val="FFF2CC"/>
                </a:highlight>
                <a:latin typeface="Source Sans 3"/>
                <a:ea typeface="Source Sans 3"/>
                <a:cs typeface="Source Sans 3"/>
                <a:sym typeface="Source Sans 3"/>
              </a:rPr>
              <a:t>Expected ROI may not be realized.</a:t>
            </a:r>
            <a:endParaRPr sz="1000">
              <a:solidFill>
                <a:schemeClr val="dk1"/>
              </a:solidFill>
              <a:highlight>
                <a:srgbClr val="FFF2CC"/>
              </a:highlight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4064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&gt;   Mitigation: </a:t>
            </a:r>
            <a:r>
              <a:rPr lang="en-GB" sz="1000">
                <a:solidFill>
                  <a:srgbClr val="9900FF"/>
                </a:solidFill>
                <a:latin typeface="Source Sans 3"/>
                <a:ea typeface="Source Sans 3"/>
                <a:cs typeface="Source Sans 3"/>
                <a:sym typeface="Source Sans 3"/>
              </a:rPr>
              <a:t>Set performance metrics, monitor progress, adjust based on insights.</a:t>
            </a:r>
            <a:endParaRPr sz="1000">
              <a:solidFill>
                <a:srgbClr val="9900FF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91" name="Google Shape;291;p30"/>
          <p:cNvSpPr txBox="1"/>
          <p:nvPr/>
        </p:nvSpPr>
        <p:spPr>
          <a:xfrm>
            <a:off x="642450" y="28598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chemeClr val="accent6"/>
                </a:highlight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FINANCIAL</a:t>
            </a:r>
            <a:endParaRPr>
              <a:solidFill>
                <a:schemeClr val="dk1"/>
              </a:solidFill>
              <a:highlight>
                <a:schemeClr val="accent6"/>
              </a:highlight>
              <a:latin typeface="Source Sans 3 SemiBold"/>
              <a:ea typeface="Source Sans 3 SemiBold"/>
              <a:cs typeface="Source Sans 3 SemiBold"/>
              <a:sym typeface="Source Sans 3 SemiBold"/>
            </a:endParaRPr>
          </a:p>
        </p:txBody>
      </p:sp>
      <p:sp>
        <p:nvSpPr>
          <p:cNvPr id="292" name="Google Shape;292;p30"/>
          <p:cNvSpPr txBox="1"/>
          <p:nvPr/>
        </p:nvSpPr>
        <p:spPr>
          <a:xfrm>
            <a:off x="5038850" y="28598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chemeClr val="accent6"/>
                </a:highlight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HR</a:t>
            </a:r>
            <a:endParaRPr>
              <a:solidFill>
                <a:schemeClr val="dk1"/>
              </a:solidFill>
              <a:highlight>
                <a:schemeClr val="accent6"/>
              </a:highlight>
              <a:latin typeface="Source Sans 3 SemiBold"/>
              <a:ea typeface="Source Sans 3 SemiBold"/>
              <a:cs typeface="Source Sans 3 SemiBold"/>
              <a:sym typeface="Source Sans 3 SemiBold"/>
            </a:endParaRPr>
          </a:p>
        </p:txBody>
      </p:sp>
      <p:sp>
        <p:nvSpPr>
          <p:cNvPr id="293" name="Google Shape;293;p30"/>
          <p:cNvSpPr txBox="1"/>
          <p:nvPr/>
        </p:nvSpPr>
        <p:spPr>
          <a:xfrm>
            <a:off x="1310750" y="778375"/>
            <a:ext cx="1890900" cy="2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chemeClr val="accent6"/>
                </a:highlight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TECHNICAL</a:t>
            </a:r>
            <a:endParaRPr>
              <a:solidFill>
                <a:schemeClr val="dk2"/>
              </a:solidFill>
              <a:highlight>
                <a:schemeClr val="accent6"/>
              </a:highlight>
              <a:latin typeface="Source Sans 3 SemiBold"/>
              <a:ea typeface="Source Sans 3 SemiBold"/>
              <a:cs typeface="Source Sans 3 SemiBold"/>
              <a:sym typeface="Source Sans 3 SemiBold"/>
            </a:endParaRPr>
          </a:p>
        </p:txBody>
      </p:sp>
      <p:sp>
        <p:nvSpPr>
          <p:cNvPr id="294" name="Google Shape;294;p30"/>
          <p:cNvSpPr txBox="1"/>
          <p:nvPr/>
        </p:nvSpPr>
        <p:spPr>
          <a:xfrm>
            <a:off x="5038850" y="7783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chemeClr val="accent6"/>
                </a:highlight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OPERATIONAL</a:t>
            </a:r>
            <a:endParaRPr>
              <a:solidFill>
                <a:schemeClr val="dk1"/>
              </a:solidFill>
              <a:highlight>
                <a:schemeClr val="accent6"/>
              </a:highlight>
              <a:latin typeface="Source Sans 3 SemiBold"/>
              <a:ea typeface="Source Sans 3 SemiBold"/>
              <a:cs typeface="Source Sans 3 SemiBold"/>
              <a:sym typeface="Source Sans 3 SemiBold"/>
            </a:endParaRPr>
          </a:p>
        </p:txBody>
      </p:sp>
      <p:cxnSp>
        <p:nvCxnSpPr>
          <p:cNvPr id="295" name="Google Shape;295;p30"/>
          <p:cNvCxnSpPr/>
          <p:nvPr/>
        </p:nvCxnSpPr>
        <p:spPr>
          <a:xfrm>
            <a:off x="361850" y="2937900"/>
            <a:ext cx="85725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" name="Google Shape;296;p30"/>
          <p:cNvCxnSpPr/>
          <p:nvPr/>
        </p:nvCxnSpPr>
        <p:spPr>
          <a:xfrm>
            <a:off x="4563400" y="860375"/>
            <a:ext cx="0" cy="4024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Conclusion</a:t>
            </a:r>
            <a:endParaRPr b="1"/>
          </a:p>
        </p:txBody>
      </p:sp>
      <p:sp>
        <p:nvSpPr>
          <p:cNvPr id="302" name="Google Shape;302;p31"/>
          <p:cNvSpPr txBox="1"/>
          <p:nvPr/>
        </p:nvSpPr>
        <p:spPr>
          <a:xfrm>
            <a:off x="422150" y="1539600"/>
            <a:ext cx="2496600" cy="3693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rgbClr val="7E72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674EA7"/>
                </a:solidFill>
                <a:latin typeface="Source Sans 3"/>
                <a:ea typeface="Source Sans 3"/>
                <a:cs typeface="Source Sans 3"/>
                <a:sym typeface="Source Sans 3"/>
              </a:rPr>
              <a:t>Strategic Integration</a:t>
            </a:r>
            <a:endParaRPr sz="1200" b="1">
              <a:solidFill>
                <a:srgbClr val="674EA7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303" name="Google Shape;303;p31"/>
          <p:cNvSpPr txBox="1"/>
          <p:nvPr/>
        </p:nvSpPr>
        <p:spPr>
          <a:xfrm>
            <a:off x="3236750" y="1539600"/>
            <a:ext cx="2496600" cy="3693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rgbClr val="7E72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674EA7"/>
                </a:solidFill>
                <a:latin typeface="Source Sans 3"/>
                <a:ea typeface="Source Sans 3"/>
                <a:cs typeface="Source Sans 3"/>
                <a:sym typeface="Source Sans 3"/>
              </a:rPr>
              <a:t>Key Benefits</a:t>
            </a:r>
            <a:endParaRPr sz="1200" b="1">
              <a:solidFill>
                <a:srgbClr val="674EA7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304" name="Google Shape;304;p31"/>
          <p:cNvSpPr txBox="1"/>
          <p:nvPr/>
        </p:nvSpPr>
        <p:spPr>
          <a:xfrm>
            <a:off x="5982425" y="1539600"/>
            <a:ext cx="2496600" cy="3693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rgbClr val="7E72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674EA7"/>
                </a:solidFill>
                <a:latin typeface="Source Sans 3"/>
                <a:ea typeface="Source Sans 3"/>
                <a:cs typeface="Source Sans 3"/>
                <a:sym typeface="Source Sans 3"/>
              </a:rPr>
              <a:t>Competitive Edge</a:t>
            </a:r>
            <a:endParaRPr sz="1200" b="1">
              <a:solidFill>
                <a:srgbClr val="674EA7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305" name="Google Shape;305;p31"/>
          <p:cNvSpPr txBox="1"/>
          <p:nvPr/>
        </p:nvSpPr>
        <p:spPr>
          <a:xfrm>
            <a:off x="422150" y="2067725"/>
            <a:ext cx="2496600" cy="20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69999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urce Sans 3"/>
              <a:buChar char="●"/>
            </a:pPr>
            <a:r>
              <a:rPr lang="en-GB" sz="15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Implement </a:t>
            </a:r>
            <a:r>
              <a:rPr lang="en-GB" sz="1500">
                <a:solidFill>
                  <a:schemeClr val="dk1"/>
                </a:solidFill>
                <a:highlight>
                  <a:srgbClr val="FFFF00"/>
                </a:highlight>
                <a:latin typeface="Source Sans 3"/>
                <a:ea typeface="Source Sans 3"/>
                <a:cs typeface="Source Sans 3"/>
                <a:sym typeface="Source Sans 3"/>
              </a:rPr>
              <a:t>Nourish Care,</a:t>
            </a:r>
            <a:r>
              <a:rPr lang="en-GB" sz="15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GB" sz="1500">
                <a:solidFill>
                  <a:schemeClr val="dk1"/>
                </a:solidFill>
                <a:highlight>
                  <a:schemeClr val="accent6"/>
                </a:highlight>
                <a:latin typeface="Source Sans 3"/>
                <a:ea typeface="Source Sans 3"/>
                <a:cs typeface="Source Sans 3"/>
                <a:sym typeface="Source Sans 3"/>
              </a:rPr>
              <a:t>Ally</a:t>
            </a:r>
            <a:r>
              <a:rPr lang="en-GB" sz="15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, and </a:t>
            </a:r>
            <a:r>
              <a:rPr lang="en-GB" sz="1500">
                <a:solidFill>
                  <a:schemeClr val="dk1"/>
                </a:solidFill>
                <a:highlight>
                  <a:schemeClr val="accent6"/>
                </a:highlight>
                <a:latin typeface="Source Sans 3"/>
                <a:ea typeface="Source Sans 3"/>
                <a:cs typeface="Source Sans 3"/>
                <a:sym typeface="Source Sans 3"/>
              </a:rPr>
              <a:t>Visier People</a:t>
            </a:r>
            <a:r>
              <a:rPr lang="en-GB" sz="15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.</a:t>
            </a:r>
            <a:endParaRPr sz="15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269999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urce Sans 3"/>
              <a:buChar char="●"/>
            </a:pPr>
            <a:r>
              <a:rPr lang="en-GB" sz="15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Enhance staff management, </a:t>
            </a:r>
            <a:r>
              <a:rPr lang="en-GB" sz="1500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operational efficiency,</a:t>
            </a:r>
            <a:r>
              <a:rPr lang="en-GB" sz="15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and </a:t>
            </a:r>
            <a:r>
              <a:rPr lang="en-GB" sz="1500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care quality</a:t>
            </a:r>
            <a:endParaRPr sz="1500" u="sng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306" name="Google Shape;306;p31"/>
          <p:cNvSpPr txBox="1"/>
          <p:nvPr/>
        </p:nvSpPr>
        <p:spPr>
          <a:xfrm>
            <a:off x="3177800" y="2067725"/>
            <a:ext cx="2555700" cy="20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urce Sans 3"/>
              <a:buChar char="●"/>
            </a:pPr>
            <a:r>
              <a:rPr lang="en-GB" sz="15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Simplify processes, lower response times, and optimize staffing.</a:t>
            </a:r>
            <a:br>
              <a:rPr lang="en-GB" sz="15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</a:br>
            <a:endParaRPr sz="15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urce Sans 3"/>
              <a:buChar char="●"/>
            </a:pPr>
            <a:r>
              <a:rPr lang="en-GB" sz="1500">
                <a:solidFill>
                  <a:schemeClr val="dk1"/>
                </a:solidFill>
                <a:highlight>
                  <a:schemeClr val="accent6"/>
                </a:highlight>
                <a:latin typeface="Source Sans 3"/>
                <a:ea typeface="Source Sans 3"/>
                <a:cs typeface="Source Sans 3"/>
                <a:sym typeface="Source Sans 3"/>
              </a:rPr>
              <a:t>Break-even in 4.08 years,</a:t>
            </a:r>
            <a:r>
              <a:rPr lang="en-GB" sz="15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with significant financial returns.</a:t>
            </a:r>
            <a:endParaRPr sz="15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307" name="Google Shape;307;p31"/>
          <p:cNvSpPr txBox="1"/>
          <p:nvPr/>
        </p:nvSpPr>
        <p:spPr>
          <a:xfrm>
            <a:off x="5923325" y="2067725"/>
            <a:ext cx="2555700" cy="17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urce Sans 3"/>
              <a:buChar char="●"/>
            </a:pPr>
            <a:r>
              <a:rPr lang="en-GB" sz="15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Maintain market leadership in </a:t>
            </a:r>
            <a:r>
              <a:rPr lang="en-GB" sz="1500">
                <a:solidFill>
                  <a:schemeClr val="dk1"/>
                </a:solidFill>
                <a:highlight>
                  <a:schemeClr val="accent6"/>
                </a:highlight>
                <a:latin typeface="Source Sans 3"/>
                <a:ea typeface="Source Sans 3"/>
                <a:cs typeface="Source Sans 3"/>
                <a:sym typeface="Source Sans 3"/>
              </a:rPr>
              <a:t>innovative care</a:t>
            </a:r>
            <a:br>
              <a:rPr lang="en-GB" sz="15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</a:br>
            <a:endParaRPr sz="15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urce Sans 3"/>
              <a:buChar char="●"/>
            </a:pPr>
            <a:r>
              <a:rPr lang="en-GB" sz="15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Meet the needs of an aging population</a:t>
            </a:r>
            <a:endParaRPr sz="15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11700" y="8629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Lidder Care System Integration Proposal</a:t>
            </a:r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328">
                <a:solidFill>
                  <a:schemeClr val="dk1"/>
                </a:solidFill>
              </a:rPr>
              <a:t>Enhancing Care Quality, Operational Efficiency, and Staff Management</a:t>
            </a:r>
            <a:endParaRPr sz="2328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311700" y="3198850"/>
            <a:ext cx="2696700" cy="9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b="1">
                <a:solidFill>
                  <a:schemeClr val="dk1"/>
                </a:solidFill>
              </a:rPr>
              <a:t>Lidder Care: Team 2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</a:rPr>
              <a:t>Malaina Menezes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</a:rPr>
              <a:t>Chia Yu Huang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Roshni Namole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0175" y="2919750"/>
            <a:ext cx="1918950" cy="191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Conclusion</a:t>
            </a:r>
            <a:endParaRPr b="1"/>
          </a:p>
        </p:txBody>
      </p:sp>
      <p:pic>
        <p:nvPicPr>
          <p:cNvPr id="313" name="Google Shape;3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3592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33"/>
          <p:cNvPicPr preferRelativeResize="0"/>
          <p:nvPr/>
        </p:nvPicPr>
        <p:blipFill rotWithShape="1">
          <a:blip r:embed="rId3">
            <a:alphaModFix amt="76000"/>
          </a:blip>
          <a:srcRect l="67433" b="49705"/>
          <a:stretch/>
        </p:blipFill>
        <p:spPr>
          <a:xfrm>
            <a:off x="7549649" y="1989513"/>
            <a:ext cx="1282649" cy="1316874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3"/>
          <p:cNvSpPr txBox="1">
            <a:spLocks noGrp="1"/>
          </p:cNvSpPr>
          <p:nvPr>
            <p:ph type="ctrTitle"/>
          </p:nvPr>
        </p:nvSpPr>
        <p:spPr>
          <a:xfrm>
            <a:off x="311700" y="1767675"/>
            <a:ext cx="56355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Thank You!</a:t>
            </a:r>
            <a:endParaRPr sz="4800">
              <a:latin typeface="Source Sans 3 SemiBold"/>
              <a:ea typeface="Source Sans 3 SemiBold"/>
              <a:cs typeface="Source Sans 3 SemiBold"/>
              <a:sym typeface="Source Sans 3 SemiBold"/>
            </a:endParaRPr>
          </a:p>
        </p:txBody>
      </p:sp>
      <p:sp>
        <p:nvSpPr>
          <p:cNvPr id="320" name="Google Shape;320;p33"/>
          <p:cNvSpPr txBox="1"/>
          <p:nvPr/>
        </p:nvSpPr>
        <p:spPr>
          <a:xfrm>
            <a:off x="404400" y="3335663"/>
            <a:ext cx="26967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b="1" dirty="0" err="1">
                <a:solidFill>
                  <a:srgbClr val="130728"/>
                </a:solidFill>
              </a:rPr>
              <a:t>Lidder</a:t>
            </a:r>
            <a:r>
              <a:rPr lang="en-GB" sz="1300" b="1" dirty="0">
                <a:solidFill>
                  <a:srgbClr val="130728"/>
                </a:solidFill>
              </a:rPr>
              <a:t> Care: </a:t>
            </a:r>
            <a:r>
              <a:rPr lang="en-GB" sz="1300" b="1">
                <a:solidFill>
                  <a:srgbClr val="130728"/>
                </a:solidFill>
              </a:rPr>
              <a:t>Team 2</a:t>
            </a:r>
            <a:endParaRPr sz="1300" b="1" dirty="0">
              <a:solidFill>
                <a:srgbClr val="130728"/>
              </a:solidFill>
            </a:endParaRPr>
          </a:p>
        </p:txBody>
      </p:sp>
      <p:pic>
        <p:nvPicPr>
          <p:cNvPr id="321" name="Google Shape;32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400" y="898500"/>
            <a:ext cx="2554500" cy="86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3"/>
          <p:cNvPicPr preferRelativeResize="0"/>
          <p:nvPr/>
        </p:nvPicPr>
        <p:blipFill rotWithShape="1">
          <a:blip r:embed="rId3">
            <a:alphaModFix amt="76000"/>
          </a:blip>
          <a:srcRect t="49705"/>
          <a:stretch/>
        </p:blipFill>
        <p:spPr>
          <a:xfrm>
            <a:off x="4893750" y="3283228"/>
            <a:ext cx="3938549" cy="1316874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3"/>
          <p:cNvSpPr/>
          <p:nvPr/>
        </p:nvSpPr>
        <p:spPr>
          <a:xfrm>
            <a:off x="7559325" y="642825"/>
            <a:ext cx="1263300" cy="12861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3"/>
          <p:cNvSpPr/>
          <p:nvPr/>
        </p:nvSpPr>
        <p:spPr>
          <a:xfrm>
            <a:off x="3552125" y="3298613"/>
            <a:ext cx="1263300" cy="12861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5" name="Google Shape;325;p33"/>
          <p:cNvCxnSpPr/>
          <p:nvPr/>
        </p:nvCxnSpPr>
        <p:spPr>
          <a:xfrm>
            <a:off x="404400" y="1765250"/>
            <a:ext cx="55428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6924" y="146125"/>
            <a:ext cx="1264850" cy="4303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5961775" y="47036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7E72A1"/>
                </a:solidFill>
              </a:rPr>
              <a:t>CCC_Team 2</a:t>
            </a:r>
            <a:endParaRPr sz="600">
              <a:solidFill>
                <a:srgbClr val="7E72A1"/>
              </a:solidFill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4360550" y="844963"/>
            <a:ext cx="4070400" cy="3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dk1"/>
                </a:solidFill>
                <a:highlight>
                  <a:srgbClr val="D9D2E9"/>
                </a:highlight>
                <a:latin typeface="Source Sans 3"/>
                <a:ea typeface="Source Sans 3"/>
                <a:cs typeface="Source Sans 3"/>
                <a:sym typeface="Source Sans 3"/>
              </a:rPr>
              <a:t>Project Recap</a:t>
            </a:r>
            <a:endParaRPr sz="1500" b="1">
              <a:solidFill>
                <a:schemeClr val="dk1"/>
              </a:solidFill>
              <a:highlight>
                <a:srgbClr val="D9D2E9"/>
              </a:highlight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	Introduction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Project Scope &amp; Strategy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dk1"/>
                </a:solidFill>
                <a:highlight>
                  <a:srgbClr val="D9D2E9"/>
                </a:highlight>
                <a:latin typeface="Source Sans 3"/>
                <a:ea typeface="Source Sans 3"/>
                <a:cs typeface="Source Sans 3"/>
                <a:sym typeface="Source Sans 3"/>
              </a:rPr>
              <a:t>Systems</a:t>
            </a:r>
            <a:endParaRPr sz="1500" b="1">
              <a:solidFill>
                <a:schemeClr val="dk1"/>
              </a:solidFill>
              <a:highlight>
                <a:srgbClr val="D9D2E9"/>
              </a:highlight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	</a:t>
            </a:r>
            <a:r>
              <a:rPr lang="en-GB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Overview Current &amp; Proposed Systems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	Benefits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	ROI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	Integration Benefits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	Timeline Benefits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Risks Assessment</a:t>
            </a:r>
            <a:endParaRPr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dk1"/>
                </a:solidFill>
                <a:highlight>
                  <a:srgbClr val="D9D2E9"/>
                </a:highlight>
                <a:latin typeface="Source Sans 3"/>
                <a:ea typeface="Source Sans 3"/>
                <a:cs typeface="Source Sans 3"/>
                <a:sym typeface="Source Sans 3"/>
              </a:rPr>
              <a:t>Conclusion</a:t>
            </a:r>
            <a:endParaRPr sz="1500" b="1">
              <a:solidFill>
                <a:schemeClr val="dk1"/>
              </a:solidFill>
              <a:highlight>
                <a:srgbClr val="D9D2E9"/>
              </a:highlight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4">
            <a:alphaModFix amt="76000"/>
          </a:blip>
          <a:srcRect l="33408"/>
          <a:stretch/>
        </p:blipFill>
        <p:spPr>
          <a:xfrm>
            <a:off x="404399" y="866913"/>
            <a:ext cx="3679576" cy="36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/>
          <p:nvPr/>
        </p:nvSpPr>
        <p:spPr>
          <a:xfrm>
            <a:off x="4832400" y="3156500"/>
            <a:ext cx="3999900" cy="634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7E72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" name="Google Shape;86;p16" title="圖表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299" y="2717566"/>
            <a:ext cx="3308451" cy="204573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 b="1"/>
              <a:t>Introduction</a:t>
            </a:r>
            <a:endParaRPr b="1"/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404400" y="1046275"/>
            <a:ext cx="3931200" cy="16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UK Population</a:t>
            </a:r>
            <a:r>
              <a:rPr lang="en-GB" sz="11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endParaRPr sz="1500" u="sng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Overall : Elderly = </a:t>
            </a:r>
            <a:r>
              <a:rPr lang="en-GB" sz="15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68 M : 10M</a:t>
            </a:r>
            <a:endParaRPr sz="1500" b="1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0" lvl="0" indent="0" algn="ctr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b="1">
                <a:solidFill>
                  <a:schemeClr val="dk1"/>
                </a:solidFill>
                <a:highlight>
                  <a:schemeClr val="accent6"/>
                </a:highlight>
                <a:latin typeface="Source Sans 3"/>
                <a:ea typeface="Source Sans 3"/>
                <a:cs typeface="Source Sans 3"/>
                <a:sym typeface="Source Sans 3"/>
              </a:rPr>
              <a:t>Rising Demand for </a:t>
            </a:r>
            <a:r>
              <a:rPr lang="en-GB" sz="1500" b="1">
                <a:solidFill>
                  <a:srgbClr val="674EA7"/>
                </a:solidFill>
                <a:highlight>
                  <a:schemeClr val="accent6"/>
                </a:highlight>
                <a:latin typeface="Source Sans 3"/>
                <a:ea typeface="Source Sans 3"/>
                <a:cs typeface="Source Sans 3"/>
                <a:sym typeface="Source Sans 3"/>
              </a:rPr>
              <a:t>Care</a:t>
            </a:r>
            <a:endParaRPr sz="1100" b="1">
              <a:solidFill>
                <a:schemeClr val="dk1"/>
              </a:solidFill>
              <a:highlight>
                <a:schemeClr val="accent6"/>
              </a:highlight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674EA7"/>
                </a:solidFill>
                <a:latin typeface="Source Sans 3"/>
                <a:ea typeface="Source Sans 3"/>
                <a:cs typeface="Source Sans 3"/>
                <a:sym typeface="Source Sans 3"/>
              </a:rPr>
              <a:t>Elderly, Dementia, Physical &amp; Mental Difficulties</a:t>
            </a:r>
            <a:endParaRPr sz="12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2"/>
          </p:nvPr>
        </p:nvSpPr>
        <p:spPr>
          <a:xfrm>
            <a:off x="4832400" y="1017725"/>
            <a:ext cx="3999900" cy="19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Competitive Landscape</a:t>
            </a:r>
            <a:endParaRPr sz="1500" u="sng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3"/>
              <a:buChar char="●"/>
            </a:pPr>
            <a:r>
              <a:rPr lang="en-GB" sz="13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Internal : </a:t>
            </a:r>
            <a:r>
              <a:rPr lang="en-GB" sz="13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High Buyer Power</a:t>
            </a:r>
            <a:r>
              <a:rPr lang="en-GB" sz="1300">
                <a:solidFill>
                  <a:schemeClr val="dk1"/>
                </a:solidFill>
                <a:highlight>
                  <a:schemeClr val="accent6"/>
                </a:highlight>
                <a:latin typeface="Source Sans 3"/>
                <a:ea typeface="Source Sans 3"/>
                <a:cs typeface="Source Sans 3"/>
                <a:sym typeface="Source Sans 3"/>
              </a:rPr>
              <a:t>  </a:t>
            </a:r>
            <a:r>
              <a:rPr lang="en-GB" sz="1300" b="1">
                <a:solidFill>
                  <a:schemeClr val="dk1"/>
                </a:solidFill>
                <a:highlight>
                  <a:schemeClr val="accent6"/>
                </a:highlight>
                <a:latin typeface="Source Sans 3"/>
                <a:ea typeface="Source Sans 3"/>
                <a:cs typeface="Source Sans 3"/>
                <a:sym typeface="Source Sans 3"/>
              </a:rPr>
              <a:t>=  Higher Cost</a:t>
            </a:r>
            <a:r>
              <a:rPr lang="en-GB" sz="1300">
                <a:solidFill>
                  <a:schemeClr val="dk1"/>
                </a:solidFill>
                <a:highlight>
                  <a:schemeClr val="accent6"/>
                </a:highlight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endParaRPr sz="1300">
              <a:solidFill>
                <a:schemeClr val="dk1"/>
              </a:solidFill>
              <a:highlight>
                <a:schemeClr val="accent6"/>
              </a:highlight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457200" marR="0" lvl="0" indent="-311181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3"/>
              <a:buChar char="●"/>
            </a:pPr>
            <a:r>
              <a:rPr lang="en-GB" sz="1300">
                <a:solidFill>
                  <a:schemeClr val="dk1"/>
                </a:solidFill>
                <a:highlight>
                  <a:schemeClr val="accent6"/>
                </a:highlight>
                <a:latin typeface="Source Sans 3"/>
                <a:ea typeface="Source Sans 3"/>
                <a:cs typeface="Source Sans 3"/>
                <a:sym typeface="Source Sans 3"/>
              </a:rPr>
              <a:t>External : </a:t>
            </a:r>
            <a:r>
              <a:rPr lang="en-GB" sz="1300" b="1">
                <a:solidFill>
                  <a:schemeClr val="dk1"/>
                </a:solidFill>
                <a:highlight>
                  <a:schemeClr val="accent6"/>
                </a:highlight>
                <a:latin typeface="Source Sans 3"/>
                <a:ea typeface="Source Sans 3"/>
                <a:cs typeface="Source Sans 3"/>
                <a:sym typeface="Source Sans 3"/>
              </a:rPr>
              <a:t>Significant Rivery</a:t>
            </a:r>
            <a:endParaRPr sz="1300" b="1">
              <a:solidFill>
                <a:schemeClr val="dk1"/>
              </a:solidFill>
              <a:highlight>
                <a:schemeClr val="accent6"/>
              </a:highlight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914400" marR="0" lvl="1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ource Sans 3"/>
              <a:buChar char="○"/>
            </a:pPr>
            <a:r>
              <a:rPr lang="en-GB" sz="1100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Bupa</a:t>
            </a:r>
            <a:r>
              <a:rPr lang="en-GB" sz="11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: Cutting-edge </a:t>
            </a:r>
            <a:r>
              <a:rPr lang="en-GB" sz="1100" b="1">
                <a:solidFill>
                  <a:srgbClr val="7E72A1"/>
                </a:solidFill>
                <a:latin typeface="Source Sans 3"/>
                <a:ea typeface="Source Sans 3"/>
                <a:cs typeface="Source Sans 3"/>
                <a:sym typeface="Source Sans 3"/>
              </a:rPr>
              <a:t>Services</a:t>
            </a:r>
            <a:endParaRPr sz="1100" b="1">
              <a:solidFill>
                <a:srgbClr val="7E72A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914400" marR="0" lvl="1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ource Sans 3"/>
              <a:buChar char="○"/>
            </a:pPr>
            <a:r>
              <a:rPr lang="en-GB" sz="1100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Anchor Hanover</a:t>
            </a:r>
            <a:r>
              <a:rPr lang="en-GB" sz="11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:</a:t>
            </a:r>
            <a:r>
              <a:rPr lang="en-GB" sz="1100" b="1">
                <a:solidFill>
                  <a:srgbClr val="7E72A1"/>
                </a:solidFill>
                <a:latin typeface="Source Sans 3"/>
                <a:ea typeface="Source Sans 3"/>
                <a:cs typeface="Source Sans 3"/>
                <a:sym typeface="Source Sans 3"/>
              </a:rPr>
              <a:t> Innovative Techniques</a:t>
            </a:r>
            <a:endParaRPr sz="1300"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6924" y="146125"/>
            <a:ext cx="1264850" cy="4303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5961775" y="47036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7E72A1"/>
                </a:solidFill>
              </a:rPr>
              <a:t>CCC_Team 2</a:t>
            </a:r>
            <a:endParaRPr sz="600">
              <a:solidFill>
                <a:srgbClr val="7E72A1"/>
              </a:solidFill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1155075" y="3691400"/>
            <a:ext cx="741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50%</a:t>
            </a:r>
            <a:endParaRPr sz="1200">
              <a:solidFill>
                <a:schemeClr val="dk1"/>
              </a:solidFill>
              <a:latin typeface="Source Sans 3 SemiBold"/>
              <a:ea typeface="Source Sans 3 SemiBold"/>
              <a:cs typeface="Source Sans 3 SemiBold"/>
              <a:sym typeface="Source Sans 3 SemiBold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2376475" y="2106350"/>
            <a:ext cx="1485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by the end of 2024</a:t>
            </a:r>
            <a:endParaRPr sz="1100"/>
          </a:p>
        </p:txBody>
      </p:sp>
      <p:sp>
        <p:nvSpPr>
          <p:cNvPr id="94" name="Google Shape;94;p16"/>
          <p:cNvSpPr txBox="1"/>
          <p:nvPr/>
        </p:nvSpPr>
        <p:spPr>
          <a:xfrm>
            <a:off x="2376475" y="4124250"/>
            <a:ext cx="556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10%</a:t>
            </a:r>
            <a:endParaRPr sz="1200">
              <a:solidFill>
                <a:schemeClr val="dk1"/>
              </a:solidFill>
              <a:latin typeface="Source Sans 3 SemiBold"/>
              <a:ea typeface="Source Sans 3 SemiBold"/>
              <a:cs typeface="Source Sans 3 SemiBold"/>
              <a:sym typeface="Source Sans 3 SemiBold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1819675" y="3982875"/>
            <a:ext cx="556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28%</a:t>
            </a:r>
            <a:endParaRPr sz="1200">
              <a:solidFill>
                <a:schemeClr val="dk1"/>
              </a:solidFill>
              <a:latin typeface="Source Sans 3 SemiBold"/>
              <a:ea typeface="Source Sans 3 SemiBold"/>
              <a:cs typeface="Source Sans 3 SemiBold"/>
              <a:sym typeface="Source Sans 3 SemiBold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4832400" y="3156500"/>
            <a:ext cx="39999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Increase Competitiveness</a:t>
            </a:r>
            <a:br>
              <a:rPr lang="en-GB" sz="1500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</a:br>
            <a:r>
              <a:rPr lang="en-GB" sz="1200" b="1">
                <a:solidFill>
                  <a:srgbClr val="674EA7"/>
                </a:solidFill>
                <a:latin typeface="Source Sans 3"/>
                <a:ea typeface="Source Sans 3"/>
                <a:cs typeface="Source Sans 3"/>
                <a:sym typeface="Source Sans 3"/>
              </a:rPr>
              <a:t>Expand Services</a:t>
            </a:r>
            <a:r>
              <a:rPr lang="en-GB" sz="12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&amp; </a:t>
            </a:r>
            <a:r>
              <a:rPr lang="en-GB" sz="1200">
                <a:solidFill>
                  <a:srgbClr val="7E72A1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GB" sz="1200" b="1">
                <a:solidFill>
                  <a:srgbClr val="674EA7"/>
                </a:solidFill>
                <a:latin typeface="Source Sans 3"/>
                <a:ea typeface="Source Sans 3"/>
                <a:cs typeface="Source Sans 3"/>
                <a:sym typeface="Source Sans 3"/>
              </a:rPr>
              <a:t>Incorporate Tech</a:t>
            </a:r>
            <a:endParaRPr sz="1200" b="1">
              <a:solidFill>
                <a:srgbClr val="674EA7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6454700" y="3883025"/>
            <a:ext cx="2377500" cy="3693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rgbClr val="7E72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674EA7"/>
                </a:solidFill>
                <a:latin typeface="Source Sans 3"/>
                <a:ea typeface="Source Sans 3"/>
                <a:cs typeface="Source Sans 3"/>
                <a:sym typeface="Source Sans 3"/>
              </a:rPr>
              <a:t>Increase Operational Efficiency</a:t>
            </a:r>
            <a:endParaRPr sz="1200" b="1">
              <a:solidFill>
                <a:srgbClr val="674EA7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4871900" y="3883025"/>
            <a:ext cx="1544700" cy="3693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rgbClr val="7E72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674EA7"/>
                </a:solidFill>
                <a:latin typeface="Source Sans 3"/>
                <a:ea typeface="Source Sans 3"/>
                <a:cs typeface="Source Sans 3"/>
                <a:sym typeface="Source Sans 3"/>
              </a:rPr>
              <a:t>Personalised Care</a:t>
            </a:r>
            <a:endParaRPr sz="1200" b="1">
              <a:solidFill>
                <a:srgbClr val="674EA7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4871900" y="4307025"/>
            <a:ext cx="3999900" cy="369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Source Sans 3 ExtraBold"/>
                <a:ea typeface="Source Sans 3 ExtraBold"/>
                <a:cs typeface="Source Sans 3 ExtraBold"/>
                <a:sym typeface="Source Sans 3 ExtraBold"/>
              </a:rPr>
              <a:t>+ £ £ £</a:t>
            </a:r>
            <a:r>
              <a:rPr lang="en-GB" sz="1000" b="1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endParaRPr sz="1000" b="1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cxnSp>
        <p:nvCxnSpPr>
          <p:cNvPr id="100" name="Google Shape;100;p16"/>
          <p:cNvCxnSpPr/>
          <p:nvPr/>
        </p:nvCxnSpPr>
        <p:spPr>
          <a:xfrm rot="10800000">
            <a:off x="3970325" y="2773300"/>
            <a:ext cx="916800" cy="1112700"/>
          </a:xfrm>
          <a:prstGeom prst="straightConnector1">
            <a:avLst/>
          </a:prstGeom>
          <a:noFill/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" name="Google Shape;101;p16"/>
          <p:cNvCxnSpPr/>
          <p:nvPr/>
        </p:nvCxnSpPr>
        <p:spPr>
          <a:xfrm rot="10800000">
            <a:off x="3970325" y="4402375"/>
            <a:ext cx="916800" cy="267000"/>
          </a:xfrm>
          <a:prstGeom prst="straightConnector1">
            <a:avLst/>
          </a:prstGeom>
          <a:noFill/>
          <a:ln w="9525" cap="flat" cmpd="sng">
            <a:solidFill>
              <a:srgbClr val="B4A7D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" name="Google Shape;102;p16"/>
          <p:cNvSpPr txBox="1"/>
          <p:nvPr/>
        </p:nvSpPr>
        <p:spPr>
          <a:xfrm>
            <a:off x="4045088" y="3883013"/>
            <a:ext cx="741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7E72A1"/>
                </a:solidFill>
                <a:latin typeface="Source Sans 3"/>
                <a:ea typeface="Source Sans 3"/>
                <a:cs typeface="Source Sans 3"/>
                <a:sym typeface="Source Sans 3"/>
              </a:rPr>
              <a:t>+Clients</a:t>
            </a:r>
            <a:endParaRPr b="1">
              <a:solidFill>
                <a:srgbClr val="7E72A1"/>
              </a:solidFill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190325" y="4731025"/>
            <a:ext cx="4696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5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Source: Office for National Statistics (2023). </a:t>
            </a:r>
            <a:r>
              <a:rPr lang="en-GB" sz="500" i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Profile of the older population living in England and Wales in 2021 and changes since 2011</a:t>
            </a:r>
            <a:r>
              <a:rPr lang="en-GB" sz="5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. [online] GOV.UK. Available at : https://www.gov.uk/government/statistics/profile-of-the-older-population-living-in-england-and-wales-in-2021-and-changes-since-2011 [Accessed 27 Jun. 2024].</a:t>
            </a:r>
            <a:endParaRPr sz="5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 b="1"/>
              <a:t>Introduction</a:t>
            </a:r>
            <a:endParaRPr b="1"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b="1">
                <a:solidFill>
                  <a:schemeClr val="dk1"/>
                </a:solidFill>
              </a:rPr>
              <a:t>Population Growth: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UK population: 67.85 million by 2024.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9.9% increase by 2036.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b="1">
                <a:solidFill>
                  <a:schemeClr val="dk1"/>
                </a:solidFill>
              </a:rPr>
              <a:t>Private Sector Growth: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5.56 million SMEs in 2023.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b="1">
                <a:solidFill>
                  <a:schemeClr val="dk1"/>
                </a:solidFill>
              </a:rPr>
              <a:t>Rising Demand for Care: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Over 10 million seniors.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Dementia cases: 944,000 in 2024 to 1 million by 2030.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endParaRPr sz="1100" b="1">
              <a:solidFill>
                <a:schemeClr val="dk1"/>
              </a:solidFill>
            </a:endParaRPr>
          </a:p>
        </p:txBody>
      </p:sp>
      <p:sp>
        <p:nvSpPr>
          <p:cNvPr id="110" name="Google Shape;110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GB" sz="1100" b="1">
                <a:solidFill>
                  <a:schemeClr val="dk1"/>
                </a:solidFill>
              </a:rPr>
              <a:t>Strategic Needs: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3243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1100">
                <a:solidFill>
                  <a:schemeClr val="dk1"/>
                </a:solidFill>
              </a:rPr>
              <a:t>Strategic planning and tech integration.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GB" sz="1100" b="1">
                <a:solidFill>
                  <a:schemeClr val="dk1"/>
                </a:solidFill>
              </a:rPr>
              <a:t>Competitive Landscape: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3243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1100">
                <a:solidFill>
                  <a:schemeClr val="dk1"/>
                </a:solidFill>
              </a:rPr>
              <a:t>Competitors: Bupa, Four Seasons, Anchor Hanover, HC-One, Methodist Homes.</a:t>
            </a:r>
            <a:endParaRPr sz="1100">
              <a:solidFill>
                <a:schemeClr val="dk1"/>
              </a:solidFill>
            </a:endParaRPr>
          </a:p>
          <a:p>
            <a:pPr marL="457200" lvl="0" indent="-29324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1100">
                <a:solidFill>
                  <a:schemeClr val="dk1"/>
                </a:solidFill>
              </a:rPr>
              <a:t>High buyer power, significant rivalry.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GB" sz="1100" b="1">
                <a:solidFill>
                  <a:schemeClr val="dk1"/>
                </a:solidFill>
              </a:rPr>
              <a:t>Key Competitors: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3243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1100" b="1">
                <a:solidFill>
                  <a:schemeClr val="dk1"/>
                </a:solidFill>
              </a:rPr>
              <a:t>Bupa:</a:t>
            </a:r>
            <a:r>
              <a:rPr lang="en-GB" sz="1100">
                <a:solidFill>
                  <a:schemeClr val="dk1"/>
                </a:solidFill>
              </a:rPr>
              <a:t> Cutting-edge services.</a:t>
            </a:r>
            <a:endParaRPr sz="1100">
              <a:solidFill>
                <a:schemeClr val="dk1"/>
              </a:solidFill>
            </a:endParaRPr>
          </a:p>
          <a:p>
            <a:pPr marL="457200" lvl="0" indent="-29324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1100" b="1">
                <a:solidFill>
                  <a:schemeClr val="dk1"/>
                </a:solidFill>
              </a:rPr>
              <a:t>Anchor Hanover:</a:t>
            </a:r>
            <a:r>
              <a:rPr lang="en-GB" sz="1100">
                <a:solidFill>
                  <a:schemeClr val="dk1"/>
                </a:solidFill>
              </a:rPr>
              <a:t> Innovative techniques.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GB" sz="1100" b="1">
                <a:solidFill>
                  <a:schemeClr val="dk1"/>
                </a:solidFill>
              </a:rPr>
              <a:t>Strategic Goals: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3243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1100">
                <a:solidFill>
                  <a:schemeClr val="dk1"/>
                </a:solidFill>
              </a:rPr>
              <a:t>Expand services and incorporate tech.</a:t>
            </a:r>
            <a:endParaRPr sz="1100">
              <a:solidFill>
                <a:schemeClr val="dk1"/>
              </a:solidFill>
            </a:endParaRPr>
          </a:p>
          <a:p>
            <a:pPr marL="457200" lvl="0" indent="-29324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1100">
                <a:solidFill>
                  <a:schemeClr val="dk1"/>
                </a:solidFill>
              </a:rPr>
              <a:t>Increase efficiency and focus on personalised care.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08107"/>
              <a:buNone/>
            </a:pPr>
            <a:endParaRPr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6924" y="146125"/>
            <a:ext cx="1264850" cy="43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/>
        </p:nvSpPr>
        <p:spPr>
          <a:xfrm>
            <a:off x="5961775" y="47036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7E72A1"/>
                </a:solidFill>
              </a:rPr>
              <a:t>CCC_Team 2</a:t>
            </a:r>
            <a:endParaRPr sz="600">
              <a:solidFill>
                <a:srgbClr val="7E72A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/>
        </p:nvSpPr>
        <p:spPr>
          <a:xfrm>
            <a:off x="6685375" y="2852250"/>
            <a:ext cx="1544700" cy="3387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rgbClr val="7E72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74EA7"/>
                </a:solidFill>
                <a:latin typeface="Source Sans 3"/>
                <a:ea typeface="Source Sans 3"/>
                <a:cs typeface="Source Sans 3"/>
                <a:sym typeface="Source Sans 3"/>
              </a:rPr>
              <a:t>Personalised Care</a:t>
            </a:r>
            <a:endParaRPr sz="1000">
              <a:solidFill>
                <a:srgbClr val="674EA7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6685363" y="3254600"/>
            <a:ext cx="1544700" cy="3387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Source Sans 3 ExtraBold"/>
                <a:ea typeface="Source Sans 3 ExtraBold"/>
                <a:cs typeface="Source Sans 3 ExtraBold"/>
                <a:sym typeface="Source Sans 3 ExtraBold"/>
              </a:rPr>
              <a:t>+ £ £ £</a:t>
            </a:r>
            <a:r>
              <a:rPr lang="en-GB" sz="800" b="1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endParaRPr sz="800" b="1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grpSp>
        <p:nvGrpSpPr>
          <p:cNvPr id="119" name="Google Shape;119;p18"/>
          <p:cNvGrpSpPr/>
          <p:nvPr/>
        </p:nvGrpSpPr>
        <p:grpSpPr>
          <a:xfrm>
            <a:off x="6685417" y="1258050"/>
            <a:ext cx="1544602" cy="444600"/>
            <a:chOff x="418400" y="1735875"/>
            <a:chExt cx="2028900" cy="444600"/>
          </a:xfrm>
        </p:grpSpPr>
        <p:sp>
          <p:nvSpPr>
            <p:cNvPr id="120" name="Google Shape;120;p18"/>
            <p:cNvSpPr/>
            <p:nvPr/>
          </p:nvSpPr>
          <p:spPr>
            <a:xfrm>
              <a:off x="418400" y="1735875"/>
              <a:ext cx="2028900" cy="444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rgbClr val="7E72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/>
            </a:p>
          </p:txBody>
        </p:sp>
        <p:sp>
          <p:nvSpPr>
            <p:cNvPr id="121" name="Google Shape;121;p18"/>
            <p:cNvSpPr txBox="1"/>
            <p:nvPr/>
          </p:nvSpPr>
          <p:spPr>
            <a:xfrm>
              <a:off x="489145" y="1788823"/>
              <a:ext cx="1887600" cy="33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674EA7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Incorporate Tech</a:t>
              </a:r>
              <a:endParaRPr sz="1000">
                <a:solidFill>
                  <a:srgbClr val="674EA7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</p:grpSp>
      <p:sp>
        <p:nvSpPr>
          <p:cNvPr id="122" name="Google Shape;122;p18"/>
          <p:cNvSpPr/>
          <p:nvPr/>
        </p:nvSpPr>
        <p:spPr>
          <a:xfrm>
            <a:off x="6618600" y="1017725"/>
            <a:ext cx="1807200" cy="2706300"/>
          </a:xfrm>
          <a:prstGeom prst="rect">
            <a:avLst/>
          </a:prstGeom>
          <a:solidFill>
            <a:srgbClr val="EEEEEE">
              <a:alpha val="42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 b="1"/>
              <a:t>Project Scope &amp; Strategy</a:t>
            </a:r>
            <a:endParaRPr b="1"/>
          </a:p>
        </p:txBody>
      </p:sp>
      <p:grpSp>
        <p:nvGrpSpPr>
          <p:cNvPr id="125" name="Google Shape;125;p18"/>
          <p:cNvGrpSpPr/>
          <p:nvPr/>
        </p:nvGrpSpPr>
        <p:grpSpPr>
          <a:xfrm>
            <a:off x="2706861" y="1258050"/>
            <a:ext cx="4456373" cy="3007525"/>
            <a:chOff x="3220413" y="1287900"/>
            <a:chExt cx="5563512" cy="3007525"/>
          </a:xfrm>
        </p:grpSpPr>
        <p:sp>
          <p:nvSpPr>
            <p:cNvPr id="126" name="Google Shape;126;p18"/>
            <p:cNvSpPr txBox="1"/>
            <p:nvPr/>
          </p:nvSpPr>
          <p:spPr>
            <a:xfrm>
              <a:off x="3220413" y="1287900"/>
              <a:ext cx="4557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i="1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Suggest </a:t>
              </a:r>
              <a:r>
                <a:rPr lang="en-GB" i="1" u="sng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tech softwares (AI) </a:t>
              </a:r>
              <a:r>
                <a:rPr lang="en-GB" i="1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to implement, </a:t>
              </a:r>
              <a:endParaRPr sz="1500"/>
            </a:p>
          </p:txBody>
        </p:sp>
        <p:sp>
          <p:nvSpPr>
            <p:cNvPr id="127" name="Google Shape;127;p18"/>
            <p:cNvSpPr txBox="1"/>
            <p:nvPr/>
          </p:nvSpPr>
          <p:spPr>
            <a:xfrm>
              <a:off x="3220425" y="1309225"/>
              <a:ext cx="5563500" cy="298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4572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i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i="1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to </a:t>
              </a:r>
              <a:endParaRPr i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i="1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increase the</a:t>
              </a:r>
              <a:r>
                <a:rPr lang="en-GB" i="1">
                  <a:solidFill>
                    <a:schemeClr val="dk1"/>
                  </a:solidFill>
                  <a:highlight>
                    <a:srgbClr val="D9D2E9"/>
                  </a:highlight>
                  <a:latin typeface="Source Sans 3"/>
                  <a:ea typeface="Source Sans 3"/>
                  <a:cs typeface="Source Sans 3"/>
                  <a:sym typeface="Source Sans 3"/>
                </a:rPr>
                <a:t> </a:t>
              </a:r>
              <a:r>
                <a:rPr lang="en-GB" b="1" i="1">
                  <a:solidFill>
                    <a:schemeClr val="dk1"/>
                  </a:solidFill>
                  <a:highlight>
                    <a:srgbClr val="D9D2E9"/>
                  </a:highlight>
                  <a:latin typeface="Source Sans 3"/>
                  <a:ea typeface="Source Sans 3"/>
                  <a:cs typeface="Source Sans 3"/>
                  <a:sym typeface="Source Sans 3"/>
                </a:rPr>
                <a:t>quality </a:t>
              </a:r>
              <a:r>
                <a:rPr lang="en-GB" b="1" i="1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of care</a:t>
              </a:r>
              <a:r>
                <a:rPr lang="en-GB" i="1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,</a:t>
              </a:r>
              <a:endParaRPr i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i="1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reduce the</a:t>
              </a:r>
              <a:r>
                <a:rPr lang="en-GB" b="1" i="1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 </a:t>
              </a:r>
              <a:r>
                <a:rPr lang="en-GB" b="1" i="1">
                  <a:solidFill>
                    <a:schemeClr val="dk1"/>
                  </a:solidFill>
                  <a:highlight>
                    <a:srgbClr val="D9D2E9"/>
                  </a:highlight>
                  <a:latin typeface="Source Sans 3"/>
                  <a:ea typeface="Source Sans 3"/>
                  <a:cs typeface="Source Sans 3"/>
                  <a:sym typeface="Source Sans 3"/>
                </a:rPr>
                <a:t>cost</a:t>
              </a:r>
              <a:r>
                <a:rPr lang="en-GB" i="1">
                  <a:solidFill>
                    <a:schemeClr val="dk1"/>
                  </a:solidFill>
                  <a:highlight>
                    <a:srgbClr val="D9D2E9"/>
                  </a:highlight>
                  <a:latin typeface="Source Sans 3"/>
                  <a:ea typeface="Source Sans 3"/>
                  <a:cs typeface="Source Sans 3"/>
                  <a:sym typeface="Source Sans 3"/>
                </a:rPr>
                <a:t>,</a:t>
              </a:r>
              <a:endParaRPr i="1">
                <a:solidFill>
                  <a:schemeClr val="dk1"/>
                </a:solidFill>
                <a:highlight>
                  <a:srgbClr val="D9D2E9"/>
                </a:highlight>
                <a:latin typeface="Source Sans 3"/>
                <a:ea typeface="Source Sans 3"/>
                <a:cs typeface="Source Sans 3"/>
                <a:sym typeface="Source Sans 3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i="1">
                  <a:solidFill>
                    <a:schemeClr val="dk1"/>
                  </a:solidFill>
                  <a:highlight>
                    <a:srgbClr val="D9D2E9"/>
                  </a:highlight>
                  <a:latin typeface="Source Sans 3"/>
                  <a:ea typeface="Source Sans 3"/>
                  <a:cs typeface="Source Sans 3"/>
                  <a:sym typeface="Source Sans 3"/>
                </a:rPr>
                <a:t>prove </a:t>
              </a:r>
              <a:r>
                <a:rPr lang="en-GB" i="1">
                  <a:solidFill>
                    <a:schemeClr val="dk1"/>
                  </a:solidFill>
                  <a:highlight>
                    <a:srgbClr val="D9D2E9"/>
                  </a:highlight>
                  <a:latin typeface="Source Sans 3"/>
                  <a:ea typeface="Source Sans 3"/>
                  <a:cs typeface="Source Sans 3"/>
                  <a:sym typeface="Source Sans 3"/>
                </a:rPr>
                <a:t>the quality</a:t>
              </a:r>
              <a:r>
                <a:rPr lang="en-GB" i="1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 delivery of care, </a:t>
              </a:r>
              <a:endParaRPr i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i="1">
                  <a:solidFill>
                    <a:schemeClr val="dk1"/>
                  </a:solidFill>
                  <a:highlight>
                    <a:srgbClr val="D9D2E9"/>
                  </a:highlight>
                  <a:latin typeface="Source Sans 3"/>
                  <a:ea typeface="Source Sans 3"/>
                  <a:cs typeface="Source Sans 3"/>
                  <a:sym typeface="Source Sans 3"/>
                </a:rPr>
                <a:t>make differentiation </a:t>
              </a:r>
              <a:r>
                <a:rPr lang="en-GB" i="1">
                  <a:solidFill>
                    <a:schemeClr val="dk1"/>
                  </a:solidFill>
                  <a:highlight>
                    <a:srgbClr val="D9D2E9"/>
                  </a:highlight>
                  <a:latin typeface="Source Sans 3"/>
                  <a:ea typeface="Source Sans 3"/>
                  <a:cs typeface="Source Sans 3"/>
                  <a:sym typeface="Source Sans 3"/>
                </a:rPr>
                <a:t>in the market,</a:t>
              </a:r>
              <a:endParaRPr i="1">
                <a:solidFill>
                  <a:schemeClr val="dk1"/>
                </a:solidFill>
                <a:highlight>
                  <a:srgbClr val="D9D2E9"/>
                </a:highlight>
                <a:latin typeface="Source Sans 3"/>
                <a:ea typeface="Source Sans 3"/>
                <a:cs typeface="Source Sans 3"/>
                <a:sym typeface="Source Sans 3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i="1">
                  <a:solidFill>
                    <a:schemeClr val="dk1"/>
                  </a:solidFill>
                  <a:highlight>
                    <a:srgbClr val="D9D2E9"/>
                  </a:highlight>
                  <a:latin typeface="Source Sans 3"/>
                  <a:ea typeface="Source Sans 3"/>
                  <a:cs typeface="Source Sans 3"/>
                  <a:sym typeface="Source Sans 3"/>
                </a:rPr>
                <a:t>drive the revenue</a:t>
              </a:r>
              <a:r>
                <a:rPr lang="en-GB" i="1">
                  <a:solidFill>
                    <a:schemeClr val="dk1"/>
                  </a:solidFill>
                  <a:highlight>
                    <a:srgbClr val="D9D2E9"/>
                  </a:highlight>
                  <a:latin typeface="Source Sans 3"/>
                  <a:ea typeface="Source Sans 3"/>
                  <a:cs typeface="Source Sans 3"/>
                  <a:sym typeface="Source Sans 3"/>
                </a:rPr>
                <a:t>,</a:t>
              </a:r>
              <a:endParaRPr i="1">
                <a:solidFill>
                  <a:schemeClr val="dk1"/>
                </a:solidFill>
                <a:highlight>
                  <a:srgbClr val="D9D2E9"/>
                </a:highlight>
                <a:latin typeface="Source Sans 3"/>
                <a:ea typeface="Source Sans 3"/>
                <a:cs typeface="Source Sans 3"/>
                <a:sym typeface="Source Sans 3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i="1">
                  <a:solidFill>
                    <a:schemeClr val="dk1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and</a:t>
              </a:r>
              <a:endParaRPr i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 i="1">
                  <a:solidFill>
                    <a:schemeClr val="dk1"/>
                  </a:solidFill>
                  <a:highlight>
                    <a:srgbClr val="EEE427"/>
                  </a:highlight>
                  <a:latin typeface="Source Sans 3"/>
                  <a:ea typeface="Source Sans 3"/>
                  <a:cs typeface="Source Sans 3"/>
                  <a:sym typeface="Source Sans 3"/>
                </a:rPr>
                <a:t> build a Lidder Care ecosystem for a long run .</a:t>
              </a:r>
              <a:endParaRPr>
                <a:solidFill>
                  <a:schemeClr val="dk1"/>
                </a:solidFill>
                <a:highlight>
                  <a:srgbClr val="EEE427"/>
                </a:highlight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</p:grpSp>
      <p:sp>
        <p:nvSpPr>
          <p:cNvPr id="128" name="Google Shape;128;p18"/>
          <p:cNvSpPr/>
          <p:nvPr/>
        </p:nvSpPr>
        <p:spPr>
          <a:xfrm>
            <a:off x="1583559" y="1258050"/>
            <a:ext cx="1093500" cy="444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Task &amp; Purpose</a:t>
            </a:r>
            <a:endParaRPr sz="12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 rot="5400000">
            <a:off x="411463" y="2676275"/>
            <a:ext cx="1727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——— — </a:t>
            </a:r>
            <a:r>
              <a:rPr lang="en-GB" sz="13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 5  y rs  </a:t>
            </a:r>
            <a:r>
              <a:rPr lang="en-GB" sz="10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 ————</a:t>
            </a:r>
            <a:endParaRPr sz="10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</p:txBody>
      </p:sp>
      <p:sp>
        <p:nvSpPr>
          <p:cNvPr id="130" name="Google Shape;130;p18"/>
          <p:cNvSpPr/>
          <p:nvPr/>
        </p:nvSpPr>
        <p:spPr>
          <a:xfrm>
            <a:off x="1583559" y="2029534"/>
            <a:ext cx="1093500" cy="756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9900FF"/>
                </a:solidFill>
                <a:latin typeface="Source Sans 3"/>
                <a:ea typeface="Source Sans 3"/>
                <a:cs typeface="Source Sans 3"/>
                <a:sym typeface="Source Sans 3"/>
              </a:rPr>
              <a:t>Short-term</a:t>
            </a:r>
            <a:endParaRPr sz="1200" b="1">
              <a:solidFill>
                <a:srgbClr val="9900FF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31" name="Google Shape;131;p18"/>
          <p:cNvSpPr/>
          <p:nvPr/>
        </p:nvSpPr>
        <p:spPr>
          <a:xfrm>
            <a:off x="1583563" y="2874625"/>
            <a:ext cx="1093500" cy="656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Mid-term</a:t>
            </a:r>
            <a:endParaRPr sz="12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</p:txBody>
      </p:sp>
      <p:sp>
        <p:nvSpPr>
          <p:cNvPr id="132" name="Google Shape;132;p18"/>
          <p:cNvSpPr/>
          <p:nvPr/>
        </p:nvSpPr>
        <p:spPr>
          <a:xfrm>
            <a:off x="1583559" y="3925851"/>
            <a:ext cx="1093500" cy="275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Long-term</a:t>
            </a:r>
            <a:endParaRPr sz="12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</p:txBody>
      </p:sp>
      <p:cxnSp>
        <p:nvCxnSpPr>
          <p:cNvPr id="133" name="Google Shape;133;p18"/>
          <p:cNvCxnSpPr/>
          <p:nvPr/>
        </p:nvCxnSpPr>
        <p:spPr>
          <a:xfrm>
            <a:off x="5884125" y="1480350"/>
            <a:ext cx="5607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4" name="Google Shape;134;p18"/>
          <p:cNvCxnSpPr>
            <a:stCxn id="135" idx="2"/>
          </p:cNvCxnSpPr>
          <p:nvPr/>
        </p:nvCxnSpPr>
        <p:spPr>
          <a:xfrm>
            <a:off x="5529250" y="2394575"/>
            <a:ext cx="9156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" name="Google Shape;136;p18"/>
          <p:cNvCxnSpPr/>
          <p:nvPr/>
        </p:nvCxnSpPr>
        <p:spPr>
          <a:xfrm>
            <a:off x="5515750" y="3062475"/>
            <a:ext cx="9426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" name="Google Shape;137;p18"/>
          <p:cNvCxnSpPr/>
          <p:nvPr/>
        </p:nvCxnSpPr>
        <p:spPr>
          <a:xfrm>
            <a:off x="4397500" y="3423950"/>
            <a:ext cx="2075700" cy="6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5" name="Google Shape;135;p18"/>
          <p:cNvSpPr/>
          <p:nvPr/>
        </p:nvSpPr>
        <p:spPr>
          <a:xfrm>
            <a:off x="5447950" y="2002925"/>
            <a:ext cx="81300" cy="783300"/>
          </a:xfrm>
          <a:prstGeom prst="rightBracket">
            <a:avLst>
              <a:gd name="adj" fmla="val 8333"/>
            </a:avLst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" name="Google Shape;138;p18"/>
          <p:cNvGrpSpPr/>
          <p:nvPr/>
        </p:nvGrpSpPr>
        <p:grpSpPr>
          <a:xfrm>
            <a:off x="6685375" y="2005315"/>
            <a:ext cx="1544700" cy="783319"/>
            <a:chOff x="404400" y="2492600"/>
            <a:chExt cx="1544700" cy="744600"/>
          </a:xfrm>
        </p:grpSpPr>
        <p:sp>
          <p:nvSpPr>
            <p:cNvPr id="139" name="Google Shape;139;p18"/>
            <p:cNvSpPr/>
            <p:nvPr/>
          </p:nvSpPr>
          <p:spPr>
            <a:xfrm>
              <a:off x="404400" y="2492600"/>
              <a:ext cx="1544700" cy="744600"/>
            </a:xfrm>
            <a:prstGeom prst="rect">
              <a:avLst/>
            </a:prstGeom>
            <a:solidFill>
              <a:srgbClr val="D9D2E9"/>
            </a:solidFill>
            <a:ln w="9525" cap="flat" cmpd="sng">
              <a:solidFill>
                <a:srgbClr val="7E72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674EA7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  <p:sp>
          <p:nvSpPr>
            <p:cNvPr id="140" name="Google Shape;140;p18"/>
            <p:cNvSpPr txBox="1"/>
            <p:nvPr/>
          </p:nvSpPr>
          <p:spPr>
            <a:xfrm>
              <a:off x="404400" y="2617515"/>
              <a:ext cx="1544700" cy="49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-GB" sz="1000" b="1">
                  <a:solidFill>
                    <a:srgbClr val="674EA7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Increase Operational Efficiency</a:t>
              </a:r>
              <a:endParaRPr sz="1000" b="1">
                <a:solidFill>
                  <a:srgbClr val="674EA7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/>
          <p:nvPr/>
        </p:nvSpPr>
        <p:spPr>
          <a:xfrm>
            <a:off x="4878825" y="1017725"/>
            <a:ext cx="3382800" cy="513600"/>
          </a:xfrm>
          <a:prstGeom prst="rect">
            <a:avLst/>
          </a:prstGeom>
          <a:solidFill>
            <a:srgbClr val="EEEEEE">
              <a:alpha val="42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 b="1"/>
              <a:t>Overview of Current Systems </a:t>
            </a:r>
            <a:endParaRPr b="1"/>
          </a:p>
        </p:txBody>
      </p:sp>
      <p:pic>
        <p:nvPicPr>
          <p:cNvPr id="147" name="Google Shape;14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6924" y="146125"/>
            <a:ext cx="1264850" cy="43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 txBox="1"/>
          <p:nvPr/>
        </p:nvSpPr>
        <p:spPr>
          <a:xfrm>
            <a:off x="5961775" y="47036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7E72A1"/>
                </a:solidFill>
              </a:rPr>
              <a:t>CCC_Team 2</a:t>
            </a:r>
            <a:endParaRPr sz="600">
              <a:solidFill>
                <a:srgbClr val="7E72A1"/>
              </a:solidFill>
            </a:endParaRPr>
          </a:p>
        </p:txBody>
      </p:sp>
      <p:sp>
        <p:nvSpPr>
          <p:cNvPr id="149" name="Google Shape;149;p19"/>
          <p:cNvSpPr/>
          <p:nvPr/>
        </p:nvSpPr>
        <p:spPr>
          <a:xfrm>
            <a:off x="882650" y="1117700"/>
            <a:ext cx="3477900" cy="4305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                    Nourish Care</a:t>
            </a:r>
            <a:endParaRPr/>
          </a:p>
        </p:txBody>
      </p:sp>
      <p:sp>
        <p:nvSpPr>
          <p:cNvPr id="150" name="Google Shape;150;p19"/>
          <p:cNvSpPr txBox="1"/>
          <p:nvPr/>
        </p:nvSpPr>
        <p:spPr>
          <a:xfrm>
            <a:off x="908300" y="1531200"/>
            <a:ext cx="3477900" cy="10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3"/>
              <a:buChar char="●"/>
            </a:pPr>
            <a:r>
              <a:rPr lang="en-GB" sz="13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Integrates with </a:t>
            </a:r>
            <a:r>
              <a:rPr lang="en-GB" sz="1300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Found CRM</a:t>
            </a:r>
            <a:r>
              <a:rPr lang="en-GB" sz="13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and </a:t>
            </a:r>
            <a:r>
              <a:rPr lang="en-GB" sz="1300" u="sng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Care Planner</a:t>
            </a:r>
            <a:endParaRPr sz="1300" u="sng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3"/>
              <a:buChar char="●"/>
            </a:pPr>
            <a:r>
              <a:rPr lang="en-GB" sz="13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Centralizes care plans</a:t>
            </a:r>
            <a:r>
              <a:rPr lang="en-GB" sz="13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and documentation</a:t>
            </a:r>
            <a:endParaRPr/>
          </a:p>
        </p:txBody>
      </p:sp>
      <p:sp>
        <p:nvSpPr>
          <p:cNvPr id="151" name="Google Shape;151;p19"/>
          <p:cNvSpPr/>
          <p:nvPr/>
        </p:nvSpPr>
        <p:spPr>
          <a:xfrm>
            <a:off x="1443063" y="2760300"/>
            <a:ext cx="2917500" cy="3861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                          Radar Healthcare</a:t>
            </a:r>
            <a:endParaRPr sz="13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1468713" y="3119875"/>
            <a:ext cx="30513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3"/>
              <a:buChar char="●"/>
            </a:pPr>
            <a:r>
              <a:rPr lang="en-GB" sz="13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Monitors </a:t>
            </a:r>
            <a:r>
              <a:rPr lang="en-GB" sz="13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and</a:t>
            </a:r>
            <a:r>
              <a:rPr lang="en-GB" sz="13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manages risks</a:t>
            </a:r>
            <a:endParaRPr sz="1300" b="1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3"/>
              <a:buChar char="●"/>
            </a:pPr>
            <a:r>
              <a:rPr lang="en-GB" sz="13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Provides alerts for incidents</a:t>
            </a:r>
            <a:endParaRPr sz="13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53" name="Google Shape;153;p19"/>
          <p:cNvSpPr/>
          <p:nvPr/>
        </p:nvSpPr>
        <p:spPr>
          <a:xfrm>
            <a:off x="1455888" y="3837574"/>
            <a:ext cx="2917500" cy="3861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                 Care Planner</a:t>
            </a:r>
            <a:endParaRPr sz="13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54" name="Google Shape;154;p19"/>
          <p:cNvSpPr txBox="1"/>
          <p:nvPr/>
        </p:nvSpPr>
        <p:spPr>
          <a:xfrm>
            <a:off x="1481538" y="4314325"/>
            <a:ext cx="30513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3"/>
              <a:buChar char="●"/>
            </a:pPr>
            <a:r>
              <a:rPr lang="en-GB" sz="13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Manages staff schedules</a:t>
            </a:r>
            <a:endParaRPr sz="1300" b="1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3"/>
              <a:buChar char="●"/>
            </a:pPr>
            <a:r>
              <a:rPr lang="en-GB" sz="13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Coordinates care tasks</a:t>
            </a:r>
            <a:endParaRPr sz="1300" b="1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cxnSp>
        <p:nvCxnSpPr>
          <p:cNvPr id="155" name="Google Shape;155;p19"/>
          <p:cNvCxnSpPr>
            <a:stCxn id="149" idx="1"/>
            <a:endCxn id="151" idx="1"/>
          </p:cNvCxnSpPr>
          <p:nvPr/>
        </p:nvCxnSpPr>
        <p:spPr>
          <a:xfrm>
            <a:off x="882650" y="1332950"/>
            <a:ext cx="560400" cy="1620300"/>
          </a:xfrm>
          <a:prstGeom prst="bentConnector3">
            <a:avLst>
              <a:gd name="adj1" fmla="val -42492"/>
            </a:avLst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56" name="Google Shape;156;p19"/>
          <p:cNvCxnSpPr>
            <a:stCxn id="149" idx="1"/>
            <a:endCxn id="153" idx="1"/>
          </p:cNvCxnSpPr>
          <p:nvPr/>
        </p:nvCxnSpPr>
        <p:spPr>
          <a:xfrm>
            <a:off x="882650" y="1332950"/>
            <a:ext cx="573300" cy="2697600"/>
          </a:xfrm>
          <a:prstGeom prst="bentConnector3">
            <a:avLst>
              <a:gd name="adj1" fmla="val -4153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157" name="Google Shape;157;p19"/>
          <p:cNvSpPr/>
          <p:nvPr/>
        </p:nvSpPr>
        <p:spPr>
          <a:xfrm>
            <a:off x="882650" y="1117699"/>
            <a:ext cx="1093500" cy="430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Central</a:t>
            </a:r>
            <a:endParaRPr sz="12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</p:txBody>
      </p:sp>
      <p:sp>
        <p:nvSpPr>
          <p:cNvPr id="158" name="Google Shape;158;p19"/>
          <p:cNvSpPr/>
          <p:nvPr/>
        </p:nvSpPr>
        <p:spPr>
          <a:xfrm>
            <a:off x="1443075" y="2760300"/>
            <a:ext cx="1093500" cy="386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Monitor &amp; Risk</a:t>
            </a:r>
            <a:endParaRPr sz="10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</p:txBody>
      </p:sp>
      <p:sp>
        <p:nvSpPr>
          <p:cNvPr id="159" name="Google Shape;159;p19"/>
          <p:cNvSpPr/>
          <p:nvPr/>
        </p:nvSpPr>
        <p:spPr>
          <a:xfrm>
            <a:off x="1481550" y="3831550"/>
            <a:ext cx="1093500" cy="386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Personnel</a:t>
            </a:r>
            <a:r>
              <a:rPr lang="en-GB" sz="13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endParaRPr sz="10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</p:txBody>
      </p:sp>
      <p:sp>
        <p:nvSpPr>
          <p:cNvPr id="160" name="Google Shape;160;p19"/>
          <p:cNvSpPr txBox="1">
            <a:spLocks noGrp="1"/>
          </p:cNvSpPr>
          <p:nvPr>
            <p:ph type="body" idx="2"/>
          </p:nvPr>
        </p:nvSpPr>
        <p:spPr>
          <a:xfrm>
            <a:off x="4991375" y="1735800"/>
            <a:ext cx="3763200" cy="16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rgbClr val="000000"/>
                </a:solidFill>
              </a:rPr>
              <a:t>Need for Improvement</a:t>
            </a:r>
            <a:endParaRPr sz="1500" b="1">
              <a:solidFill>
                <a:srgbClr val="000000"/>
              </a:solidFill>
            </a:endParaRPr>
          </a:p>
          <a:p>
            <a:pPr marL="45720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3"/>
              <a:buChar char="●"/>
            </a:pPr>
            <a:r>
              <a:rPr lang="en-GB" b="1">
                <a:solidFill>
                  <a:srgbClr val="674EA7"/>
                </a:solidFill>
              </a:rPr>
              <a:t>Integration</a:t>
            </a:r>
            <a:r>
              <a:rPr lang="en-GB" b="1">
                <a:solidFill>
                  <a:srgbClr val="000000"/>
                </a:solidFill>
              </a:rPr>
              <a:t> </a:t>
            </a:r>
            <a:r>
              <a:rPr lang="en-GB">
                <a:solidFill>
                  <a:srgbClr val="000000"/>
                </a:solidFill>
              </a:rPr>
              <a:t>Challenges</a:t>
            </a:r>
            <a:endParaRPr>
              <a:solidFill>
                <a:srgbClr val="000000"/>
              </a:solidFill>
            </a:endParaRPr>
          </a:p>
          <a:p>
            <a:pPr marL="45720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300"/>
              <a:buFont typeface="Source Sans 3"/>
              <a:buChar char="●"/>
            </a:pPr>
            <a:r>
              <a:rPr lang="en-GB" b="1">
                <a:solidFill>
                  <a:srgbClr val="674EA7"/>
                </a:solidFill>
              </a:rPr>
              <a:t>Efficiency Gaps</a:t>
            </a:r>
            <a:endParaRPr b="1">
              <a:solidFill>
                <a:srgbClr val="674EA7"/>
              </a:solidFill>
            </a:endParaRPr>
          </a:p>
          <a:p>
            <a:pPr marL="45720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300"/>
              <a:buFont typeface="Source Sans 3"/>
              <a:buChar char="●"/>
            </a:pPr>
            <a:r>
              <a:rPr lang="en-GB" b="1">
                <a:solidFill>
                  <a:srgbClr val="674EA7"/>
                </a:solidFill>
              </a:rPr>
              <a:t>Enhanced Functionality</a:t>
            </a:r>
            <a:endParaRPr b="1">
              <a:solidFill>
                <a:srgbClr val="674EA7"/>
              </a:solidFill>
            </a:endParaRPr>
          </a:p>
          <a:p>
            <a:pPr marL="45720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Sans 3"/>
              <a:buChar char="●"/>
            </a:pPr>
            <a:r>
              <a:rPr lang="en-GB">
                <a:solidFill>
                  <a:srgbClr val="000000"/>
                </a:solidFill>
              </a:rPr>
              <a:t>Strategic Need for Improvement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61" name="Google Shape;161;p19"/>
          <p:cNvSpPr txBox="1"/>
          <p:nvPr/>
        </p:nvSpPr>
        <p:spPr>
          <a:xfrm>
            <a:off x="5070225" y="1074850"/>
            <a:ext cx="3307800" cy="3693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74EA7"/>
                </a:solidFill>
                <a:latin typeface="Source Sans 3"/>
                <a:ea typeface="Source Sans 3"/>
                <a:cs typeface="Source Sans 3"/>
                <a:sym typeface="Source Sans 3"/>
              </a:rPr>
              <a:t>Increase Operational Efficiency</a:t>
            </a:r>
            <a:endParaRPr sz="1200">
              <a:solidFill>
                <a:srgbClr val="674EA7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cxnSp>
        <p:nvCxnSpPr>
          <p:cNvPr id="162" name="Google Shape;162;p19"/>
          <p:cNvCxnSpPr/>
          <p:nvPr/>
        </p:nvCxnSpPr>
        <p:spPr>
          <a:xfrm rot="10800000">
            <a:off x="6724125" y="1444150"/>
            <a:ext cx="0" cy="33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3" name="Google Shape;163;p19"/>
          <p:cNvSpPr/>
          <p:nvPr/>
        </p:nvSpPr>
        <p:spPr>
          <a:xfrm>
            <a:off x="4995775" y="991375"/>
            <a:ext cx="3477900" cy="744300"/>
          </a:xfrm>
          <a:prstGeom prst="rect">
            <a:avLst/>
          </a:prstGeom>
          <a:solidFill>
            <a:srgbClr val="EEEEEE">
              <a:alpha val="42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 b="1"/>
              <a:t>Overview of Current Systems </a:t>
            </a:r>
            <a:endParaRPr b="1"/>
          </a:p>
        </p:txBody>
      </p:sp>
      <p:sp>
        <p:nvSpPr>
          <p:cNvPr id="169" name="Google Shape;169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b="1">
                <a:solidFill>
                  <a:schemeClr val="dk1"/>
                </a:solidFill>
              </a:rPr>
              <a:t>Nourish Care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Integrates with Found CRM and Care Planner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Centralizes care plans and documentation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b="1">
                <a:solidFill>
                  <a:schemeClr val="dk1"/>
                </a:solidFill>
              </a:rPr>
              <a:t>Radar Healthcare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Monitors and manages risks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Provides alerts for incidents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b="1">
                <a:solidFill>
                  <a:schemeClr val="dk1"/>
                </a:solidFill>
              </a:rPr>
              <a:t>Care Planner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Manages staff schedules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Coordinates care tasks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endParaRPr/>
          </a:p>
        </p:txBody>
      </p:sp>
      <p:sp>
        <p:nvSpPr>
          <p:cNvPr id="170" name="Google Shape;170;p2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100" b="1">
                <a:solidFill>
                  <a:schemeClr val="dk1"/>
                </a:solidFill>
              </a:rPr>
              <a:t>Need for Improvement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Integration Challenges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Efficiency Gaps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Enhanced Functionality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Strategic Need for Improvement</a:t>
            </a:r>
            <a:endParaRPr sz="11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</p:txBody>
      </p:sp>
      <p:pic>
        <p:nvPicPr>
          <p:cNvPr id="171" name="Google Shape;17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9438" y="2856975"/>
            <a:ext cx="5438775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6924" y="146125"/>
            <a:ext cx="1264850" cy="43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0"/>
          <p:cNvSpPr txBox="1"/>
          <p:nvPr/>
        </p:nvSpPr>
        <p:spPr>
          <a:xfrm>
            <a:off x="5961775" y="47036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7E72A1"/>
                </a:solidFill>
              </a:rPr>
              <a:t>CCC_Team 2</a:t>
            </a:r>
            <a:endParaRPr sz="600">
              <a:solidFill>
                <a:srgbClr val="7E72A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 b="1"/>
              <a:t>Proposed Systems </a:t>
            </a:r>
            <a:endParaRPr b="1"/>
          </a:p>
        </p:txBody>
      </p:sp>
      <p:sp>
        <p:nvSpPr>
          <p:cNvPr id="179" name="Google Shape;179;p21"/>
          <p:cNvSpPr txBox="1"/>
          <p:nvPr/>
        </p:nvSpPr>
        <p:spPr>
          <a:xfrm>
            <a:off x="5961775" y="47036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7E72A1"/>
                </a:solidFill>
              </a:rPr>
              <a:t>CCC_Team 2</a:t>
            </a:r>
            <a:endParaRPr sz="600">
              <a:solidFill>
                <a:srgbClr val="7E72A1"/>
              </a:solidFill>
            </a:endParaRPr>
          </a:p>
        </p:txBody>
      </p:sp>
      <p:sp>
        <p:nvSpPr>
          <p:cNvPr id="180" name="Google Shape;180;p21"/>
          <p:cNvSpPr/>
          <p:nvPr/>
        </p:nvSpPr>
        <p:spPr>
          <a:xfrm>
            <a:off x="882650" y="1117700"/>
            <a:ext cx="3477900" cy="4305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                    Nourish Care</a:t>
            </a:r>
            <a:endParaRPr/>
          </a:p>
        </p:txBody>
      </p:sp>
      <p:sp>
        <p:nvSpPr>
          <p:cNvPr id="181" name="Google Shape;181;p21"/>
          <p:cNvSpPr txBox="1"/>
          <p:nvPr/>
        </p:nvSpPr>
        <p:spPr>
          <a:xfrm>
            <a:off x="908300" y="1531200"/>
            <a:ext cx="34779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  <a:highlight>
                  <a:srgbClr val="D9D2E9"/>
                </a:highlight>
              </a:rPr>
              <a:t>Integrates with other systems</a:t>
            </a:r>
            <a:r>
              <a:rPr lang="en-GB" sz="1200">
                <a:solidFill>
                  <a:schemeClr val="dk1"/>
                </a:solidFill>
              </a:rPr>
              <a:t> for a comprehensive &amp; streamline management.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82" name="Google Shape;182;p21"/>
          <p:cNvSpPr/>
          <p:nvPr/>
        </p:nvSpPr>
        <p:spPr>
          <a:xfrm>
            <a:off x="1443063" y="2675375"/>
            <a:ext cx="2917500" cy="3861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           Ally</a:t>
            </a:r>
            <a:endParaRPr sz="13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83" name="Google Shape;183;p21"/>
          <p:cNvSpPr txBox="1"/>
          <p:nvPr/>
        </p:nvSpPr>
        <p:spPr>
          <a:xfrm>
            <a:off x="1468726" y="3034950"/>
            <a:ext cx="3323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3"/>
              <a:buChar char="●"/>
            </a:pPr>
            <a:r>
              <a:rPr lang="en-GB" sz="1200">
                <a:solidFill>
                  <a:schemeClr val="dk1"/>
                </a:solidFill>
                <a:highlight>
                  <a:srgbClr val="D9D2E9"/>
                </a:highlight>
                <a:latin typeface="Source Sans 3"/>
                <a:ea typeface="Source Sans 3"/>
                <a:cs typeface="Source Sans 3"/>
                <a:sym typeface="Source Sans 3"/>
              </a:rPr>
              <a:t>Enhances safety</a:t>
            </a:r>
            <a:r>
              <a:rPr lang="en-GB" sz="12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, reduces falls, hospital visits, and improves sleep quality.</a:t>
            </a:r>
            <a:endParaRPr b="1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84" name="Google Shape;184;p21"/>
          <p:cNvSpPr/>
          <p:nvPr/>
        </p:nvSpPr>
        <p:spPr>
          <a:xfrm>
            <a:off x="1455888" y="3837574"/>
            <a:ext cx="2917500" cy="3861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                Visier People</a:t>
            </a:r>
            <a:endParaRPr sz="13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85" name="Google Shape;185;p21"/>
          <p:cNvSpPr txBox="1"/>
          <p:nvPr/>
        </p:nvSpPr>
        <p:spPr>
          <a:xfrm>
            <a:off x="1481552" y="4314325"/>
            <a:ext cx="35097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  <a:highlight>
                  <a:srgbClr val="D9D2E9"/>
                </a:highlight>
              </a:rPr>
              <a:t>Provides data-driven insights </a:t>
            </a:r>
            <a:br>
              <a:rPr lang="en-GB" sz="1200">
                <a:solidFill>
                  <a:schemeClr val="dk1"/>
                </a:solidFill>
                <a:highlight>
                  <a:srgbClr val="D9D2E9"/>
                </a:highlight>
              </a:rPr>
            </a:br>
            <a:r>
              <a:rPr lang="en-GB" sz="1200">
                <a:solidFill>
                  <a:schemeClr val="dk1"/>
                </a:solidFill>
              </a:rPr>
              <a:t>for efficient staffing and cost management.</a:t>
            </a:r>
            <a:endParaRPr b="1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cxnSp>
        <p:nvCxnSpPr>
          <p:cNvPr id="186" name="Google Shape;186;p21"/>
          <p:cNvCxnSpPr>
            <a:stCxn id="180" idx="1"/>
            <a:endCxn id="182" idx="1"/>
          </p:cNvCxnSpPr>
          <p:nvPr/>
        </p:nvCxnSpPr>
        <p:spPr>
          <a:xfrm>
            <a:off x="882650" y="1332950"/>
            <a:ext cx="560400" cy="1535400"/>
          </a:xfrm>
          <a:prstGeom prst="bentConnector3">
            <a:avLst>
              <a:gd name="adj1" fmla="val -42492"/>
            </a:avLst>
          </a:prstGeom>
          <a:noFill/>
          <a:ln w="9525" cap="flat" cmpd="sng">
            <a:solidFill>
              <a:srgbClr val="9900FF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187" name="Google Shape;187;p21"/>
          <p:cNvCxnSpPr>
            <a:stCxn id="180" idx="1"/>
            <a:endCxn id="184" idx="1"/>
          </p:cNvCxnSpPr>
          <p:nvPr/>
        </p:nvCxnSpPr>
        <p:spPr>
          <a:xfrm>
            <a:off x="882650" y="1332950"/>
            <a:ext cx="573300" cy="2697600"/>
          </a:xfrm>
          <a:prstGeom prst="bentConnector3">
            <a:avLst>
              <a:gd name="adj1" fmla="val -41536"/>
            </a:avLst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88" name="Google Shape;188;p21"/>
          <p:cNvSpPr/>
          <p:nvPr/>
        </p:nvSpPr>
        <p:spPr>
          <a:xfrm>
            <a:off x="882650" y="1117699"/>
            <a:ext cx="1093500" cy="430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Central</a:t>
            </a:r>
            <a:endParaRPr sz="12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</p:txBody>
      </p:sp>
      <p:sp>
        <p:nvSpPr>
          <p:cNvPr id="189" name="Google Shape;189;p21"/>
          <p:cNvSpPr/>
          <p:nvPr/>
        </p:nvSpPr>
        <p:spPr>
          <a:xfrm>
            <a:off x="1443075" y="2675375"/>
            <a:ext cx="1093500" cy="386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Monitor &amp; Risk</a:t>
            </a:r>
            <a:endParaRPr sz="10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</p:txBody>
      </p:sp>
      <p:sp>
        <p:nvSpPr>
          <p:cNvPr id="190" name="Google Shape;190;p21"/>
          <p:cNvSpPr/>
          <p:nvPr/>
        </p:nvSpPr>
        <p:spPr>
          <a:xfrm>
            <a:off x="1443075" y="3831550"/>
            <a:ext cx="1093500" cy="386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Personnel</a:t>
            </a:r>
            <a:r>
              <a:rPr lang="en-GB" sz="13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endParaRPr sz="1000">
              <a:solidFill>
                <a:schemeClr val="dk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</p:txBody>
      </p:sp>
      <p:sp>
        <p:nvSpPr>
          <p:cNvPr id="191" name="Google Shape;191;p21"/>
          <p:cNvSpPr/>
          <p:nvPr/>
        </p:nvSpPr>
        <p:spPr>
          <a:xfrm>
            <a:off x="1443075" y="2414912"/>
            <a:ext cx="1093500" cy="3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130728"/>
                </a:solidFill>
                <a:highlight>
                  <a:schemeClr val="accent6"/>
                </a:highlight>
                <a:latin typeface="Source Sans 3"/>
                <a:ea typeface="Source Sans 3"/>
                <a:cs typeface="Source Sans 3"/>
                <a:sym typeface="Source Sans 3"/>
              </a:rPr>
              <a:t>AI-Powered</a:t>
            </a:r>
            <a:endParaRPr sz="1100" b="1">
              <a:solidFill>
                <a:srgbClr val="130728"/>
              </a:solidFill>
              <a:highlight>
                <a:schemeClr val="accent6"/>
              </a:highlight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92" name="Google Shape;192;p21"/>
          <p:cNvSpPr/>
          <p:nvPr/>
        </p:nvSpPr>
        <p:spPr>
          <a:xfrm>
            <a:off x="1443075" y="3613525"/>
            <a:ext cx="1093500" cy="3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130728"/>
                </a:solidFill>
                <a:highlight>
                  <a:schemeClr val="accent6"/>
                </a:highlight>
                <a:latin typeface="Source Sans 3"/>
                <a:ea typeface="Source Sans 3"/>
                <a:cs typeface="Source Sans 3"/>
                <a:sym typeface="Source Sans 3"/>
              </a:rPr>
              <a:t>AI-Powered</a:t>
            </a:r>
            <a:endParaRPr sz="1100" b="1">
              <a:solidFill>
                <a:srgbClr val="130728"/>
              </a:solidFill>
              <a:highlight>
                <a:schemeClr val="accent6"/>
              </a:highlight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93" name="Google Shape;193;p21"/>
          <p:cNvSpPr txBox="1"/>
          <p:nvPr/>
        </p:nvSpPr>
        <p:spPr>
          <a:xfrm>
            <a:off x="5380025" y="2679013"/>
            <a:ext cx="31827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 u="sng">
                <a:solidFill>
                  <a:schemeClr val="dk1"/>
                </a:solidFill>
                <a:highlight>
                  <a:srgbClr val="D9D2E9"/>
                </a:highlight>
                <a:latin typeface="Source Sans 3"/>
                <a:ea typeface="Source Sans 3"/>
                <a:cs typeface="Source Sans 3"/>
                <a:sym typeface="Source Sans 3"/>
              </a:rPr>
              <a:t>Optimizes Resource Allocation</a:t>
            </a:r>
            <a:br>
              <a:rPr lang="en-GB" sz="1300" b="1">
                <a:solidFill>
                  <a:schemeClr val="dk1"/>
                </a:solidFill>
                <a:highlight>
                  <a:schemeClr val="accent6"/>
                </a:highlight>
                <a:latin typeface="Source Sans 3"/>
                <a:ea typeface="Source Sans 3"/>
                <a:cs typeface="Source Sans 3"/>
                <a:sym typeface="Source Sans 3"/>
              </a:rPr>
            </a:br>
            <a:r>
              <a:rPr lang="en-GB" sz="13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for improved health outcomes.</a:t>
            </a:r>
            <a:endParaRPr sz="1300"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94" name="Google Shape;194;p21"/>
          <p:cNvSpPr/>
          <p:nvPr/>
        </p:nvSpPr>
        <p:spPr>
          <a:xfrm>
            <a:off x="5899675" y="1102750"/>
            <a:ext cx="2429700" cy="338700"/>
          </a:xfrm>
          <a:prstGeom prst="rect">
            <a:avLst/>
          </a:prstGeom>
          <a:noFill/>
          <a:ln w="9525" cap="flat" cmpd="sng">
            <a:solidFill>
              <a:srgbClr val="8E7CC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Benefits</a:t>
            </a:r>
            <a:endParaRPr b="1"/>
          </a:p>
        </p:txBody>
      </p:sp>
      <p:sp>
        <p:nvSpPr>
          <p:cNvPr id="195" name="Google Shape;195;p21"/>
          <p:cNvSpPr txBox="1"/>
          <p:nvPr/>
        </p:nvSpPr>
        <p:spPr>
          <a:xfrm>
            <a:off x="5380025" y="3831575"/>
            <a:ext cx="31827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>
                <a:solidFill>
                  <a:schemeClr val="dk1"/>
                </a:solidFill>
                <a:highlight>
                  <a:srgbClr val="D9D2E9"/>
                </a:highlight>
                <a:latin typeface="Source Sans 3"/>
                <a:ea typeface="Source Sans 3"/>
                <a:cs typeface="Source Sans 3"/>
                <a:sym typeface="Source Sans 3"/>
              </a:rPr>
              <a:t>Supports</a:t>
            </a:r>
            <a:r>
              <a:rPr lang="en-GB" sz="1300" b="1">
                <a:solidFill>
                  <a:schemeClr val="dk1"/>
                </a:solidFill>
                <a:highlight>
                  <a:srgbClr val="D9D2E9"/>
                </a:highlight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GB" sz="1300" u="sng">
                <a:solidFill>
                  <a:schemeClr val="dk1"/>
                </a:solidFill>
                <a:highlight>
                  <a:srgbClr val="D9D2E9"/>
                </a:highlight>
                <a:latin typeface="Source Sans 3"/>
                <a:ea typeface="Source Sans 3"/>
                <a:cs typeface="Source Sans 3"/>
                <a:sym typeface="Source Sans 3"/>
              </a:rPr>
              <a:t>Proactive Retention</a:t>
            </a:r>
            <a:r>
              <a:rPr lang="en-GB" sz="1300">
                <a:solidFill>
                  <a:schemeClr val="dk1"/>
                </a:solidFill>
                <a:highlight>
                  <a:srgbClr val="D9D2E9"/>
                </a:highlight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-GB" sz="13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and </a:t>
            </a:r>
            <a:r>
              <a:rPr lang="en-GB" sz="1300" u="sng">
                <a:solidFill>
                  <a:schemeClr val="dk1"/>
                </a:solidFill>
                <a:highlight>
                  <a:srgbClr val="D9D2E9"/>
                </a:highlight>
                <a:latin typeface="Source Sans 3"/>
                <a:ea typeface="Source Sans 3"/>
                <a:cs typeface="Source Sans 3"/>
                <a:sym typeface="Source Sans 3"/>
              </a:rPr>
              <a:t>Enhances Staff Engagement</a:t>
            </a:r>
            <a:r>
              <a:rPr lang="en-GB" sz="13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.</a:t>
            </a:r>
            <a:endParaRPr sz="13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96" name="Google Shape;196;p21"/>
          <p:cNvSpPr txBox="1"/>
          <p:nvPr/>
        </p:nvSpPr>
        <p:spPr>
          <a:xfrm>
            <a:off x="5380025" y="1526450"/>
            <a:ext cx="31827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 sz="1300" u="sng">
                <a:solidFill>
                  <a:schemeClr val="dk1"/>
                </a:solidFill>
                <a:highlight>
                  <a:srgbClr val="D9D2E9"/>
                </a:highlight>
                <a:latin typeface="Source Sans 3"/>
                <a:ea typeface="Source Sans 3"/>
                <a:cs typeface="Source Sans 3"/>
                <a:sym typeface="Source Sans 3"/>
              </a:rPr>
              <a:t>Streamlines </a:t>
            </a:r>
            <a:r>
              <a:rPr lang="en-GB" sz="1300">
                <a:solidFill>
                  <a:schemeClr val="dk1"/>
                </a:solidFill>
                <a:highlight>
                  <a:srgbClr val="D9D2E9"/>
                </a:highlight>
                <a:latin typeface="Source Sans 3"/>
                <a:ea typeface="Source Sans 3"/>
                <a:cs typeface="Source Sans 3"/>
                <a:sym typeface="Source Sans 3"/>
              </a:rPr>
              <a:t>Care Coordination </a:t>
            </a:r>
            <a:r>
              <a:rPr lang="en-GB" sz="13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and Documentation.</a:t>
            </a:r>
            <a:endParaRPr sz="13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cxnSp>
        <p:nvCxnSpPr>
          <p:cNvPr id="197" name="Google Shape;197;p21"/>
          <p:cNvCxnSpPr/>
          <p:nvPr/>
        </p:nvCxnSpPr>
        <p:spPr>
          <a:xfrm>
            <a:off x="4719075" y="4030625"/>
            <a:ext cx="5736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8" name="Google Shape;198;p21"/>
          <p:cNvCxnSpPr/>
          <p:nvPr/>
        </p:nvCxnSpPr>
        <p:spPr>
          <a:xfrm>
            <a:off x="4719075" y="1717225"/>
            <a:ext cx="5736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9" name="Google Shape;199;p21"/>
          <p:cNvCxnSpPr/>
          <p:nvPr/>
        </p:nvCxnSpPr>
        <p:spPr>
          <a:xfrm>
            <a:off x="4719075" y="2953350"/>
            <a:ext cx="573600" cy="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0" name="Google Shape;200;p21"/>
          <p:cNvSpPr/>
          <p:nvPr/>
        </p:nvSpPr>
        <p:spPr>
          <a:xfrm>
            <a:off x="5227775" y="364225"/>
            <a:ext cx="3382800" cy="513600"/>
          </a:xfrm>
          <a:prstGeom prst="rect">
            <a:avLst/>
          </a:prstGeom>
          <a:solidFill>
            <a:srgbClr val="EEEEEE">
              <a:alpha val="42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1"/>
          <p:cNvSpPr txBox="1"/>
          <p:nvPr/>
        </p:nvSpPr>
        <p:spPr>
          <a:xfrm>
            <a:off x="5899675" y="436375"/>
            <a:ext cx="2430000" cy="3693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674EA7"/>
                </a:solidFill>
                <a:latin typeface="Source Sans 3"/>
                <a:ea typeface="Source Sans 3"/>
                <a:cs typeface="Source Sans 3"/>
                <a:sym typeface="Source Sans 3"/>
              </a:rPr>
              <a:t>Increase Operational Efficiency</a:t>
            </a:r>
            <a:endParaRPr sz="1200" b="1">
              <a:solidFill>
                <a:srgbClr val="674EA7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cxnSp>
        <p:nvCxnSpPr>
          <p:cNvPr id="202" name="Google Shape;202;p21"/>
          <p:cNvCxnSpPr>
            <a:stCxn id="194" idx="0"/>
            <a:endCxn id="201" idx="2"/>
          </p:cNvCxnSpPr>
          <p:nvPr/>
        </p:nvCxnSpPr>
        <p:spPr>
          <a:xfrm rot="10800000" flipH="1">
            <a:off x="7114525" y="805750"/>
            <a:ext cx="300" cy="29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03" name="Google Shape;2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9800" y="2124646"/>
            <a:ext cx="513600" cy="51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1457</Words>
  <Application>Microsoft Office PowerPoint</Application>
  <PresentationFormat>On-screen Show (16:9)</PresentationFormat>
  <Paragraphs>300</Paragraphs>
  <Slides>21</Slides>
  <Notes>21</Notes>
  <HiddenSlides>7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Source Sans 3 ExtraBold</vt:lpstr>
      <vt:lpstr>Source Sans 3</vt:lpstr>
      <vt:lpstr>Arial</vt:lpstr>
      <vt:lpstr>Source Sans 3 Medium</vt:lpstr>
      <vt:lpstr>Source Sans 3 SemiBold</vt:lpstr>
      <vt:lpstr>Simple Light</vt:lpstr>
      <vt:lpstr>Systems Integration Proposal</vt:lpstr>
      <vt:lpstr>Lidder Care System Integration Proposal</vt:lpstr>
      <vt:lpstr>PowerPoint Presentation</vt:lpstr>
      <vt:lpstr>Introduction</vt:lpstr>
      <vt:lpstr>Introduction</vt:lpstr>
      <vt:lpstr>Project Scope &amp; Strategy</vt:lpstr>
      <vt:lpstr>Overview of Current Systems </vt:lpstr>
      <vt:lpstr>Overview of Current Systems </vt:lpstr>
      <vt:lpstr>Proposed Systems </vt:lpstr>
      <vt:lpstr>Proposed Systems</vt:lpstr>
      <vt:lpstr>Benefits of Ally</vt:lpstr>
      <vt:lpstr>ROI with Ally </vt:lpstr>
      <vt:lpstr>Benefits of Ally</vt:lpstr>
      <vt:lpstr>Integration Benefits</vt:lpstr>
      <vt:lpstr>Timeline Benefits</vt:lpstr>
      <vt:lpstr>Timeline Benefits</vt:lpstr>
      <vt:lpstr>PowerPoint Presentation</vt:lpstr>
      <vt:lpstr>Risk Analysis and Mitigation</vt:lpstr>
      <vt:lpstr>Conclusion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rosh namole</cp:lastModifiedBy>
  <cp:revision>1</cp:revision>
  <dcterms:modified xsi:type="dcterms:W3CDTF">2024-08-21T21:21:34Z</dcterms:modified>
</cp:coreProperties>
</file>